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9" r:id="rId6"/>
    <p:sldId id="260" r:id="rId7"/>
    <p:sldId id="287" r:id="rId8"/>
    <p:sldId id="262" r:id="rId9"/>
    <p:sldId id="288" r:id="rId10"/>
    <p:sldId id="289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90" r:id="rId20"/>
    <p:sldId id="274" r:id="rId21"/>
    <p:sldId id="275" r:id="rId22"/>
    <p:sldId id="284" r:id="rId23"/>
  </p:sldIdLst>
  <p:sldSz cx="12192000" cy="6858000"/>
  <p:notesSz cx="6858000" cy="12192000"/>
  <p:embeddedFontLst>
    <p:embeddedFont>
      <p:font typeface="微软雅黑" panose="020B0503020204020204" charset="-122"/>
      <p:regular r:id="rId27"/>
    </p:embeddedFont>
    <p:embeddedFont>
      <p:font typeface="Noto Sans SC" panose="020B0200000000000000" pitchFamily="34" charset="-122"/>
      <p:regular r:id="rId28"/>
    </p:embeddedFont>
    <p:embeddedFont>
      <p:font typeface="Noto Sans SC" panose="020B0200000000000000" pitchFamily="34" charset="-120"/>
      <p:regular r:id="rId29"/>
    </p:embeddedFont>
    <p:embeddedFont>
      <p:font typeface="等线" panose="02010600030101010101" charset="-122"/>
      <p:regular r:id="rId30"/>
    </p:embeddedFont>
    <p:embeddedFont>
      <p:font typeface="Calibri" panose="020F0502020204030204" charset="0"/>
      <p:regular r:id="rId31"/>
      <p:bold r:id="rId32"/>
      <p:italic r:id="rId33"/>
      <p:boldItalic r:id="rId34"/>
    </p:embeddedFont>
    <p:embeddedFont>
      <p:font typeface="微软雅黑" panose="020B0503020204020204" pitchFamily="34" charset="-120"/>
      <p:regular r:id="rId3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E2F6"/>
    <a:srgbClr val="456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font" Target="fonts/font9.fntdata"/><Relationship Id="rId34" Type="http://schemas.openxmlformats.org/officeDocument/2006/relationships/font" Target="fonts/font8.fntdata"/><Relationship Id="rId33" Type="http://schemas.openxmlformats.org/officeDocument/2006/relationships/font" Target="fonts/font7.fntdata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" Target="slides/slide1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image" Target="../media/image5.png"/><Relationship Id="rId16" Type="http://schemas.openxmlformats.org/officeDocument/2006/relationships/notesSlide" Target="../notesSlides/notesSlide11.xml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11.png"/><Relationship Id="rId13" Type="http://schemas.openxmlformats.org/officeDocument/2006/relationships/tags" Target="../tags/tag27.xml"/><Relationship Id="rId12" Type="http://schemas.openxmlformats.org/officeDocument/2006/relationships/image" Target="../media/image10.png"/><Relationship Id="rId11" Type="http://schemas.openxmlformats.org/officeDocument/2006/relationships/tags" Target="../tags/tag26.xml"/><Relationship Id="rId10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1.png"/><Relationship Id="rId3" Type="http://schemas.openxmlformats.org/officeDocument/2006/relationships/tags" Target="../tags/tag28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image" Target="../media/image5.png"/><Relationship Id="rId19" Type="http://schemas.openxmlformats.org/officeDocument/2006/relationships/notesSlide" Target="../notesSlides/notesSlide15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43.xml"/><Relationship Id="rId16" Type="http://schemas.openxmlformats.org/officeDocument/2006/relationships/tags" Target="../tags/tag42.xml"/><Relationship Id="rId15" Type="http://schemas.openxmlformats.org/officeDocument/2006/relationships/tags" Target="../tags/tag41.xml"/><Relationship Id="rId14" Type="http://schemas.openxmlformats.org/officeDocument/2006/relationships/tags" Target="../tags/tag40.xml"/><Relationship Id="rId13" Type="http://schemas.openxmlformats.org/officeDocument/2006/relationships/tags" Target="../tags/tag39.xml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50.xml"/><Relationship Id="rId8" Type="http://schemas.openxmlformats.org/officeDocument/2006/relationships/tags" Target="../tags/tag49.xml"/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image" Target="../media/image5.png"/><Relationship Id="rId17" Type="http://schemas.openxmlformats.org/officeDocument/2006/relationships/notesSlide" Target="../notesSlides/notesSlide18.xml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13.png"/><Relationship Id="rId14" Type="http://schemas.openxmlformats.org/officeDocument/2006/relationships/tags" Target="../tags/tag55.xml"/><Relationship Id="rId13" Type="http://schemas.openxmlformats.org/officeDocument/2006/relationships/tags" Target="../tags/tag54.xml"/><Relationship Id="rId12" Type="http://schemas.openxmlformats.org/officeDocument/2006/relationships/tags" Target="../tags/tag53.xml"/><Relationship Id="rId11" Type="http://schemas.openxmlformats.org/officeDocument/2006/relationships/tags" Target="../tags/tag52.xml"/><Relationship Id="rId10" Type="http://schemas.openxmlformats.org/officeDocument/2006/relationships/tags" Target="../tags/tag51.xml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tags" Target="../tags/tag8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image" Target="../media/image5.png"/><Relationship Id="rId19" Type="http://schemas.openxmlformats.org/officeDocument/2006/relationships/notesSlide" Target="../notesSlides/notesSlide4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8.xml"/><Relationship Id="rId16" Type="http://schemas.openxmlformats.org/officeDocument/2006/relationships/tags" Target="../tags/tag17.xml"/><Relationship Id="rId15" Type="http://schemas.openxmlformats.org/officeDocument/2006/relationships/tags" Target="../tags/tag16.xml"/><Relationship Id="rId14" Type="http://schemas.openxmlformats.org/officeDocument/2006/relationships/tags" Target="../tags/tag15.xml"/><Relationship Id="rId13" Type="http://schemas.openxmlformats.org/officeDocument/2006/relationships/tags" Target="../tags/tag14.xml"/><Relationship Id="rId12" Type="http://schemas.openxmlformats.org/officeDocument/2006/relationships/tags" Target="../tags/tag13.xml"/><Relationship Id="rId11" Type="http://schemas.openxmlformats.org/officeDocument/2006/relationships/tags" Target="../tags/tag12.xml"/><Relationship Id="rId10" Type="http://schemas.openxmlformats.org/officeDocument/2006/relationships/tags" Target="../tags/tag11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s0.jpg"/>
          <p:cNvPicPr>
            <a:picLocks noChangeAspect="1"/>
          </p:cNvPicPr>
          <p:nvPr/>
        </p:nvPicPr>
        <p:blipFill>
          <a:blip r:embed="rId1"/>
          <a:srcRect l="2846" t="2254" r="3013" b="8961"/>
          <a:stretch>
            <a:fillRect/>
          </a:stretch>
        </p:blipFill>
        <p:spPr>
          <a:xfrm rot="21600000">
            <a:off x="-21590" y="0"/>
            <a:ext cx="12213590" cy="6870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140585" y="1882140"/>
            <a:ext cx="7750810" cy="21304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计算文学AI写作平台系统设计全景</a:t>
            </a:r>
            <a:endParaRPr lang="en-US" sz="1600" dirty="0"/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1529715" y="5591810"/>
            <a:ext cx="231140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</p:spPr>
        <p:txBody>
          <a:bodyPr/>
          <a:p>
            <a:r>
              <a:rPr lang="zh-CN" altLang="en-US">
                <a:solidFill>
                  <a:schemeClr val="bg1"/>
                </a:solidFill>
              </a:rPr>
              <a:t>指导教师：索剑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3490595" y="4424045"/>
            <a:ext cx="2311400" cy="50292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>
            <p:custDataLst>
              <p:tags r:id="rId3"/>
            </p:custDataLst>
          </p:nvPr>
        </p:nvSpPr>
        <p:spPr>
          <a:xfrm>
            <a:off x="7292975" y="5591810"/>
            <a:ext cx="407924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</p:spPr>
        <p:txBody>
          <a:bodyPr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团队成员：林锭炜、郭晓明、黄坤涛</a:t>
            </a:r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6146165" y="4424045"/>
            <a:ext cx="2311400" cy="50292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93745" y="472817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</p:spPr>
      </p:sp>
      <p:sp>
        <p:nvSpPr>
          <p:cNvPr id="11" name="Text 8"/>
          <p:cNvSpPr/>
          <p:nvPr/>
        </p:nvSpPr>
        <p:spPr>
          <a:xfrm>
            <a:off x="893745" y="4728174"/>
            <a:ext cx="1141923" cy="72329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230150" y="156968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</p:spPr>
      </p:sp>
      <p:sp>
        <p:nvSpPr>
          <p:cNvPr id="13" name="Text 10"/>
          <p:cNvSpPr/>
          <p:nvPr/>
        </p:nvSpPr>
        <p:spPr>
          <a:xfrm>
            <a:off x="10230150" y="1569684"/>
            <a:ext cx="1141923" cy="72329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4" name="Image 1" descr="https://kimi-img.moonshot.cn/pub/slides/slides_tmpl/image/25-09-08-12:55:40-d2v63j5nfo2stf9dk4m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6835" y="4125595"/>
            <a:ext cx="6468110" cy="298450"/>
          </a:xfrm>
          <a:prstGeom prst="rect">
            <a:avLst/>
          </a:prstGeom>
        </p:spPr>
      </p:pic>
      <p:pic>
        <p:nvPicPr>
          <p:cNvPr id="15" name="Image 2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5">
            <a:alphaModFix amt="25000"/>
          </a:blip>
          <a:srcRect t="22162"/>
          <a:stretch>
            <a:fillRect/>
          </a:stretch>
        </p:blipFill>
        <p:spPr>
          <a:xfrm>
            <a:off x="777875" y="2787650"/>
            <a:ext cx="2311400" cy="1800225"/>
          </a:xfrm>
          <a:prstGeom prst="rect">
            <a:avLst/>
          </a:prstGeom>
        </p:spPr>
      </p:pic>
      <p:sp>
        <p:nvSpPr>
          <p:cNvPr id="16" name="Shape 4"/>
          <p:cNvSpPr/>
          <p:nvPr>
            <p:custDataLst>
              <p:tags r:id="rId6"/>
            </p:custDataLst>
          </p:nvPr>
        </p:nvSpPr>
        <p:spPr>
          <a:xfrm>
            <a:off x="4308475" y="5591810"/>
            <a:ext cx="26746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</p:spPr>
        <p:txBody>
          <a:bodyPr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团队名称：计算文学</a:t>
            </a:r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58750" y="1600358"/>
            <a:ext cx="1187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内部API契约示例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203200" y="2159158"/>
            <a:ext cx="1178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契约化描述，支撑前端、业务、AI三端并行开发，确保版本向下兼容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254000" y="2870358"/>
            <a:ext cx="5689600" cy="2387600"/>
          </a:xfrm>
          <a:custGeom>
            <a:avLst/>
            <a:gdLst/>
            <a:ahLst/>
            <a:cxnLst/>
            <a:rect l="l" t="t" r="r" b="b"/>
            <a:pathLst>
              <a:path w="5689600" h="2387600">
                <a:moveTo>
                  <a:pt x="101592" y="0"/>
                </a:moveTo>
                <a:lnTo>
                  <a:pt x="5588008" y="0"/>
                </a:lnTo>
                <a:cubicBezTo>
                  <a:pt x="5644116" y="0"/>
                  <a:pt x="5689600" y="45484"/>
                  <a:pt x="5689600" y="101592"/>
                </a:cubicBezTo>
                <a:lnTo>
                  <a:pt x="5689600" y="2286008"/>
                </a:lnTo>
                <a:cubicBezTo>
                  <a:pt x="5689600" y="2342116"/>
                  <a:pt x="5644116" y="2387600"/>
                  <a:pt x="5588008" y="2387600"/>
                </a:cubicBezTo>
                <a:lnTo>
                  <a:pt x="101592" y="2387600"/>
                </a:lnTo>
                <a:cubicBezTo>
                  <a:pt x="45484" y="2387600"/>
                  <a:pt x="0" y="2342116"/>
                  <a:pt x="0" y="2286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Text 3"/>
          <p:cNvSpPr/>
          <p:nvPr/>
        </p:nvSpPr>
        <p:spPr>
          <a:xfrm>
            <a:off x="457200" y="3073558"/>
            <a:ext cx="5397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POST /api/ai/correction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457200" y="3530758"/>
            <a:ext cx="5372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请求: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457200" y="3835558"/>
            <a:ext cx="5283200" cy="406400"/>
          </a:xfrm>
          <a:custGeom>
            <a:avLst/>
            <a:gdLst/>
            <a:ahLst/>
            <a:cxnLst/>
            <a:rect l="l" t="t" r="r" b="b"/>
            <a:pathLst>
              <a:path w="5283200" h="406400">
                <a:moveTo>
                  <a:pt x="50800" y="0"/>
                </a:moveTo>
                <a:lnTo>
                  <a:pt x="5232400" y="0"/>
                </a:lnTo>
                <a:cubicBezTo>
                  <a:pt x="5260437" y="0"/>
                  <a:pt x="5283200" y="22763"/>
                  <a:pt x="5283200" y="50800"/>
                </a:cubicBezTo>
                <a:lnTo>
                  <a:pt x="5283200" y="355600"/>
                </a:lnTo>
                <a:cubicBezTo>
                  <a:pt x="5283200" y="383637"/>
                  <a:pt x="5260437" y="406400"/>
                  <a:pt x="5232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A7BD5">
              <a:alpha val="10196"/>
            </a:srgbClr>
          </a:solidFill>
        </p:spPr>
      </p:sp>
      <p:sp>
        <p:nvSpPr>
          <p:cNvPr id="10" name="Text 6"/>
          <p:cNvSpPr/>
          <p:nvPr/>
        </p:nvSpPr>
        <p:spPr>
          <a:xfrm>
            <a:off x="457200" y="3835558"/>
            <a:ext cx="5359400" cy="4064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{student_id, content, topic_id}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457200" y="4343400"/>
            <a:ext cx="5372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响应: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457200" y="4648200"/>
            <a:ext cx="5283200" cy="406400"/>
          </a:xfrm>
          <a:custGeom>
            <a:avLst/>
            <a:gdLst/>
            <a:ahLst/>
            <a:cxnLst/>
            <a:rect l="l" t="t" r="r" b="b"/>
            <a:pathLst>
              <a:path w="5283200" h="406400">
                <a:moveTo>
                  <a:pt x="50800" y="0"/>
                </a:moveTo>
                <a:lnTo>
                  <a:pt x="5232400" y="0"/>
                </a:lnTo>
                <a:cubicBezTo>
                  <a:pt x="5260437" y="0"/>
                  <a:pt x="5283200" y="22763"/>
                  <a:pt x="5283200" y="50800"/>
                </a:cubicBezTo>
                <a:lnTo>
                  <a:pt x="5283200" y="355600"/>
                </a:lnTo>
                <a:cubicBezTo>
                  <a:pt x="5283200" y="383637"/>
                  <a:pt x="5260437" y="406400"/>
                  <a:pt x="5232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A7BD5">
              <a:alpha val="10196"/>
            </a:srgbClr>
          </a:solidFill>
        </p:spPr>
      </p:sp>
      <p:sp>
        <p:nvSpPr>
          <p:cNvPr id="13" name="Text 9"/>
          <p:cNvSpPr/>
          <p:nvPr/>
        </p:nvSpPr>
        <p:spPr>
          <a:xfrm>
            <a:off x="457200" y="4648200"/>
            <a:ext cx="5359400" cy="4064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{score, grammar_score, suggestion}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6248400" y="2870358"/>
            <a:ext cx="5689600" cy="2387600"/>
          </a:xfrm>
          <a:custGeom>
            <a:avLst/>
            <a:gdLst/>
            <a:ahLst/>
            <a:cxnLst/>
            <a:rect l="l" t="t" r="r" b="b"/>
            <a:pathLst>
              <a:path w="5689600" h="2387600">
                <a:moveTo>
                  <a:pt x="101592" y="0"/>
                </a:moveTo>
                <a:lnTo>
                  <a:pt x="5588008" y="0"/>
                </a:lnTo>
                <a:cubicBezTo>
                  <a:pt x="5644116" y="0"/>
                  <a:pt x="5689600" y="45484"/>
                  <a:pt x="5689600" y="101592"/>
                </a:cubicBezTo>
                <a:lnTo>
                  <a:pt x="5689600" y="2286008"/>
                </a:lnTo>
                <a:cubicBezTo>
                  <a:pt x="5689600" y="2342116"/>
                  <a:pt x="5644116" y="2387600"/>
                  <a:pt x="5588008" y="2387600"/>
                </a:cubicBezTo>
                <a:lnTo>
                  <a:pt x="101592" y="2387600"/>
                </a:lnTo>
                <a:cubicBezTo>
                  <a:pt x="45484" y="2387600"/>
                  <a:pt x="0" y="2342116"/>
                  <a:pt x="0" y="2286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Text 11"/>
          <p:cNvSpPr/>
          <p:nvPr/>
        </p:nvSpPr>
        <p:spPr>
          <a:xfrm>
            <a:off x="6451600" y="3073558"/>
            <a:ext cx="5397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POST /api/ai/plan/generate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6451600" y="3530758"/>
            <a:ext cx="5372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请求:</a:t>
            </a: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6451600" y="3835558"/>
            <a:ext cx="5283200" cy="406400"/>
          </a:xfrm>
          <a:custGeom>
            <a:avLst/>
            <a:gdLst/>
            <a:ahLst/>
            <a:cxnLst/>
            <a:rect l="l" t="t" r="r" b="b"/>
            <a:pathLst>
              <a:path w="5283200" h="406400">
                <a:moveTo>
                  <a:pt x="50800" y="0"/>
                </a:moveTo>
                <a:lnTo>
                  <a:pt x="5232400" y="0"/>
                </a:lnTo>
                <a:cubicBezTo>
                  <a:pt x="5260437" y="0"/>
                  <a:pt x="5283200" y="22763"/>
                  <a:pt x="5283200" y="50800"/>
                </a:cubicBezTo>
                <a:lnTo>
                  <a:pt x="5283200" y="355600"/>
                </a:lnTo>
                <a:cubicBezTo>
                  <a:pt x="5283200" y="383637"/>
                  <a:pt x="5260437" y="406400"/>
                  <a:pt x="5232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A7BD5">
              <a:alpha val="10196"/>
            </a:srgbClr>
          </a:solidFill>
        </p:spPr>
      </p:sp>
      <p:sp>
        <p:nvSpPr>
          <p:cNvPr id="18" name="Text 14"/>
          <p:cNvSpPr/>
          <p:nvPr/>
        </p:nvSpPr>
        <p:spPr>
          <a:xfrm>
            <a:off x="6451600" y="3835558"/>
            <a:ext cx="5359400" cy="4064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{student_id, goal}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451600" y="4343400"/>
            <a:ext cx="5372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响应:</a:t>
            </a:r>
            <a:endParaRPr lang="en-US" sz="1600" dirty="0"/>
          </a:p>
        </p:txBody>
      </p:sp>
      <p:sp>
        <p:nvSpPr>
          <p:cNvPr id="20" name="Shape 16"/>
          <p:cNvSpPr/>
          <p:nvPr/>
        </p:nvSpPr>
        <p:spPr>
          <a:xfrm>
            <a:off x="6451600" y="4648200"/>
            <a:ext cx="5283200" cy="406400"/>
          </a:xfrm>
          <a:custGeom>
            <a:avLst/>
            <a:gdLst/>
            <a:ahLst/>
            <a:cxnLst/>
            <a:rect l="l" t="t" r="r" b="b"/>
            <a:pathLst>
              <a:path w="5283200" h="406400">
                <a:moveTo>
                  <a:pt x="50800" y="0"/>
                </a:moveTo>
                <a:lnTo>
                  <a:pt x="5232400" y="0"/>
                </a:lnTo>
                <a:cubicBezTo>
                  <a:pt x="5260437" y="0"/>
                  <a:pt x="5283200" y="22763"/>
                  <a:pt x="5283200" y="50800"/>
                </a:cubicBezTo>
                <a:lnTo>
                  <a:pt x="5283200" y="355600"/>
                </a:lnTo>
                <a:cubicBezTo>
                  <a:pt x="5283200" y="383637"/>
                  <a:pt x="5260437" y="406400"/>
                  <a:pt x="5232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A7BD5">
              <a:alpha val="10196"/>
            </a:srgbClr>
          </a:solidFill>
        </p:spPr>
      </p:sp>
      <p:sp>
        <p:nvSpPr>
          <p:cNvPr id="21" name="Text 17"/>
          <p:cNvSpPr/>
          <p:nvPr/>
        </p:nvSpPr>
        <p:spPr>
          <a:xfrm>
            <a:off x="6451600" y="4648200"/>
            <a:ext cx="5359400" cy="4064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{plan_id, topics}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58750" y="1371600"/>
            <a:ext cx="1187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三大核心界面原型</a:t>
            </a:r>
            <a:endParaRPr lang="en-US" sz="1600" dirty="0"/>
          </a:p>
        </p:txBody>
      </p:sp>
      <p:sp>
        <p:nvSpPr>
          <p:cNvPr id="6" name="Text 1"/>
          <p:cNvSpPr/>
          <p:nvPr>
            <p:custDataLst>
              <p:tags r:id="rId3"/>
            </p:custDataLst>
          </p:nvPr>
        </p:nvSpPr>
        <p:spPr>
          <a:xfrm>
            <a:off x="521335" y="4114800"/>
            <a:ext cx="3035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首页仪表盘</a:t>
            </a:r>
            <a:endParaRPr lang="en-US" sz="1600" dirty="0"/>
          </a:p>
        </p:txBody>
      </p:sp>
      <p:sp>
        <p:nvSpPr>
          <p:cNvPr id="7" name="Text 2"/>
          <p:cNvSpPr/>
          <p:nvPr>
            <p:custDataLst>
              <p:tags r:id="rId4"/>
            </p:custDataLst>
          </p:nvPr>
        </p:nvSpPr>
        <p:spPr>
          <a:xfrm>
            <a:off x="534035" y="4470400"/>
            <a:ext cx="3009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成绩概览，即时反馈</a:t>
            </a:r>
            <a:endParaRPr lang="en-US" sz="1600" dirty="0"/>
          </a:p>
        </p:txBody>
      </p:sp>
      <p:sp>
        <p:nvSpPr>
          <p:cNvPr id="9" name="Text 3"/>
          <p:cNvSpPr/>
          <p:nvPr>
            <p:custDataLst>
              <p:tags r:id="rId5"/>
            </p:custDataLst>
          </p:nvPr>
        </p:nvSpPr>
        <p:spPr>
          <a:xfrm>
            <a:off x="4083209" y="4114800"/>
            <a:ext cx="4013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写作页</a:t>
            </a:r>
            <a:endParaRPr lang="en-US" sz="1600" dirty="0"/>
          </a:p>
        </p:txBody>
      </p:sp>
      <p:sp>
        <p:nvSpPr>
          <p:cNvPr id="10" name="Text 4"/>
          <p:cNvSpPr/>
          <p:nvPr>
            <p:custDataLst>
              <p:tags r:id="rId6"/>
            </p:custDataLst>
          </p:nvPr>
        </p:nvSpPr>
        <p:spPr>
          <a:xfrm>
            <a:off x="4083844" y="4470400"/>
            <a:ext cx="3987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600" dirty="0"/>
              <a:t>题栏并行</a:t>
            </a:r>
            <a:r>
              <a:rPr lang="en-US" altLang="zh-CN" sz="1600" dirty="0"/>
              <a:t>·</a:t>
            </a:r>
            <a:r>
              <a:rPr lang="zh-CN" altLang="en-US" sz="1600" dirty="0"/>
              <a:t>认知减负</a:t>
            </a:r>
            <a:endParaRPr lang="zh-CN" altLang="en-US" sz="1600" dirty="0"/>
          </a:p>
        </p:txBody>
      </p:sp>
      <p:sp>
        <p:nvSpPr>
          <p:cNvPr id="12" name="Text 5"/>
          <p:cNvSpPr/>
          <p:nvPr>
            <p:custDataLst>
              <p:tags r:id="rId7"/>
            </p:custDataLst>
          </p:nvPr>
        </p:nvSpPr>
        <p:spPr>
          <a:xfrm>
            <a:off x="8635206" y="4114800"/>
            <a:ext cx="3035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批改结果页</a:t>
            </a:r>
            <a:endParaRPr lang="en-US" sz="1600" dirty="0"/>
          </a:p>
        </p:txBody>
      </p:sp>
      <p:sp>
        <p:nvSpPr>
          <p:cNvPr id="13" name="Text 6"/>
          <p:cNvSpPr/>
          <p:nvPr>
            <p:custDataLst>
              <p:tags r:id="rId8"/>
            </p:custDataLst>
          </p:nvPr>
        </p:nvSpPr>
        <p:spPr>
          <a:xfrm>
            <a:off x="8647906" y="4470400"/>
            <a:ext cx="3009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总分、维度分析、高亮评语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209550" y="5232400"/>
            <a:ext cx="1177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整体设计遵循“三次点击完成核心任务”原则，提升可用性与学习动机。</a:t>
            </a:r>
            <a:endParaRPr lang="en-US" sz="1600" dirty="0"/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091305" y="2044700"/>
            <a:ext cx="3525520" cy="20701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994650" y="2050415"/>
            <a:ext cx="3429635" cy="205232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288290" y="2070100"/>
            <a:ext cx="3458845" cy="203073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54000" y="1600200"/>
            <a:ext cx="56261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个人数据中心价值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254000" y="2260600"/>
            <a:ext cx="5537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聚合能力趋势与历史题单，为学生提供纵向成长可视，形成闭环反思。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355600" y="3276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3A7BD5"/>
          </a:solidFill>
        </p:spPr>
      </p:sp>
      <p:sp>
        <p:nvSpPr>
          <p:cNvPr id="7" name="Text 3"/>
          <p:cNvSpPr/>
          <p:nvPr/>
        </p:nvSpPr>
        <p:spPr>
          <a:xfrm>
            <a:off x="914400" y="3175000"/>
            <a:ext cx="401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能力趋势图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914400" y="3479800"/>
            <a:ext cx="4000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通过时间轴与能力曲线，让学生感知阶段性进步。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336550" y="40386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71450" y="38100"/>
                </a:moveTo>
                <a:cubicBezTo>
                  <a:pt x="234553" y="38100"/>
                  <a:pt x="285750" y="89297"/>
                  <a:pt x="285750" y="152400"/>
                </a:cubicBezTo>
                <a:cubicBezTo>
                  <a:pt x="285750" y="215503"/>
                  <a:pt x="234553" y="266700"/>
                  <a:pt x="171450" y="266700"/>
                </a:cubicBezTo>
                <a:cubicBezTo>
                  <a:pt x="132636" y="266700"/>
                  <a:pt x="98286" y="247352"/>
                  <a:pt x="77629" y="217706"/>
                </a:cubicBezTo>
                <a:cubicBezTo>
                  <a:pt x="71616" y="209074"/>
                  <a:pt x="59710" y="206990"/>
                  <a:pt x="51078" y="213003"/>
                </a:cubicBezTo>
                <a:cubicBezTo>
                  <a:pt x="42446" y="219015"/>
                  <a:pt x="40362" y="230922"/>
                  <a:pt x="46375" y="239554"/>
                </a:cubicBezTo>
                <a:cubicBezTo>
                  <a:pt x="73878" y="278963"/>
                  <a:pt x="119658" y="304800"/>
                  <a:pt x="171450" y="304800"/>
                </a:cubicBezTo>
                <a:cubicBezTo>
                  <a:pt x="255627" y="304800"/>
                  <a:pt x="323850" y="236577"/>
                  <a:pt x="323850" y="152400"/>
                </a:cubicBezTo>
                <a:cubicBezTo>
                  <a:pt x="323850" y="68223"/>
                  <a:pt x="255627" y="0"/>
                  <a:pt x="171450" y="0"/>
                </a:cubicBezTo>
                <a:cubicBezTo>
                  <a:pt x="120432" y="0"/>
                  <a:pt x="75307" y="25063"/>
                  <a:pt x="47625" y="63520"/>
                </a:cubicBezTo>
                <a:lnTo>
                  <a:pt x="47625" y="47625"/>
                </a:lnTo>
                <a:cubicBezTo>
                  <a:pt x="47625" y="37088"/>
                  <a:pt x="39112" y="28575"/>
                  <a:pt x="28575" y="28575"/>
                </a:cubicBezTo>
                <a:cubicBezTo>
                  <a:pt x="18038" y="28575"/>
                  <a:pt x="9525" y="37088"/>
                  <a:pt x="9525" y="47625"/>
                </a:cubicBezTo>
                <a:lnTo>
                  <a:pt x="9525" y="114300"/>
                </a:lnTo>
                <a:cubicBezTo>
                  <a:pt x="9525" y="124837"/>
                  <a:pt x="18038" y="133350"/>
                  <a:pt x="28575" y="133350"/>
                </a:cubicBezTo>
                <a:lnTo>
                  <a:pt x="43220" y="133350"/>
                </a:lnTo>
                <a:cubicBezTo>
                  <a:pt x="43517" y="133350"/>
                  <a:pt x="43815" y="133350"/>
                  <a:pt x="44113" y="133350"/>
                </a:cubicBezTo>
                <a:lnTo>
                  <a:pt x="95310" y="133350"/>
                </a:lnTo>
                <a:cubicBezTo>
                  <a:pt x="105847" y="133350"/>
                  <a:pt x="114360" y="124837"/>
                  <a:pt x="114360" y="114300"/>
                </a:cubicBezTo>
                <a:cubicBezTo>
                  <a:pt x="114360" y="103763"/>
                  <a:pt x="105847" y="95250"/>
                  <a:pt x="95310" y="95250"/>
                </a:cubicBezTo>
                <a:lnTo>
                  <a:pt x="72509" y="95250"/>
                </a:lnTo>
                <a:cubicBezTo>
                  <a:pt x="92214" y="61079"/>
                  <a:pt x="129183" y="38100"/>
                  <a:pt x="171450" y="38100"/>
                </a:cubicBezTo>
                <a:close/>
                <a:moveTo>
                  <a:pt x="185738" y="90488"/>
                </a:moveTo>
                <a:cubicBezTo>
                  <a:pt x="185738" y="82570"/>
                  <a:pt x="179368" y="76200"/>
                  <a:pt x="171450" y="76200"/>
                </a:cubicBezTo>
                <a:cubicBezTo>
                  <a:pt x="163532" y="76200"/>
                  <a:pt x="157163" y="82570"/>
                  <a:pt x="157163" y="90488"/>
                </a:cubicBezTo>
                <a:lnTo>
                  <a:pt x="157163" y="152400"/>
                </a:lnTo>
                <a:cubicBezTo>
                  <a:pt x="157163" y="156210"/>
                  <a:pt x="158651" y="159841"/>
                  <a:pt x="161330" y="162520"/>
                </a:cubicBezTo>
                <a:lnTo>
                  <a:pt x="204192" y="205383"/>
                </a:lnTo>
                <a:cubicBezTo>
                  <a:pt x="209788" y="210979"/>
                  <a:pt x="218837" y="210979"/>
                  <a:pt x="224373" y="205383"/>
                </a:cubicBezTo>
                <a:cubicBezTo>
                  <a:pt x="229910" y="199787"/>
                  <a:pt x="229969" y="190738"/>
                  <a:pt x="224373" y="185202"/>
                </a:cubicBezTo>
                <a:lnTo>
                  <a:pt x="185678" y="146506"/>
                </a:lnTo>
                <a:lnTo>
                  <a:pt x="185678" y="90488"/>
                </a:lnTo>
                <a:close/>
              </a:path>
            </a:pathLst>
          </a:custGeom>
          <a:solidFill>
            <a:srgbClr val="3A7BD5"/>
          </a:solidFill>
        </p:spPr>
      </p:sp>
      <p:sp>
        <p:nvSpPr>
          <p:cNvPr id="10" name="Text 6"/>
          <p:cNvSpPr/>
          <p:nvPr/>
        </p:nvSpPr>
        <p:spPr>
          <a:xfrm>
            <a:off x="914400" y="39370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历史题单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914400" y="4241800"/>
            <a:ext cx="293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回溯错误分布，精准定位薄弱环节。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317500" y="48006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76200" y="57150"/>
                </a:moveTo>
                <a:cubicBezTo>
                  <a:pt x="76200" y="36135"/>
                  <a:pt x="93285" y="19050"/>
                  <a:pt x="114300" y="19050"/>
                </a:cubicBezTo>
                <a:lnTo>
                  <a:pt x="323850" y="19050"/>
                </a:lnTo>
                <a:cubicBezTo>
                  <a:pt x="344865" y="19050"/>
                  <a:pt x="361950" y="36135"/>
                  <a:pt x="361950" y="57150"/>
                </a:cubicBezTo>
                <a:lnTo>
                  <a:pt x="361950" y="200025"/>
                </a:lnTo>
                <a:lnTo>
                  <a:pt x="304800" y="200025"/>
                </a:lnTo>
                <a:lnTo>
                  <a:pt x="304800" y="190500"/>
                </a:lnTo>
                <a:cubicBezTo>
                  <a:pt x="304800" y="179963"/>
                  <a:pt x="296287" y="171450"/>
                  <a:pt x="285750" y="171450"/>
                </a:cubicBezTo>
                <a:lnTo>
                  <a:pt x="247650" y="171450"/>
                </a:lnTo>
                <a:cubicBezTo>
                  <a:pt x="237113" y="171450"/>
                  <a:pt x="228600" y="179963"/>
                  <a:pt x="228600" y="190500"/>
                </a:cubicBezTo>
                <a:lnTo>
                  <a:pt x="228600" y="200025"/>
                </a:lnTo>
                <a:lnTo>
                  <a:pt x="151745" y="200025"/>
                </a:lnTo>
                <a:cubicBezTo>
                  <a:pt x="158234" y="188833"/>
                  <a:pt x="161925" y="175796"/>
                  <a:pt x="161925" y="161925"/>
                </a:cubicBezTo>
                <a:cubicBezTo>
                  <a:pt x="161925" y="119836"/>
                  <a:pt x="127814" y="85725"/>
                  <a:pt x="85725" y="85725"/>
                </a:cubicBezTo>
                <a:cubicBezTo>
                  <a:pt x="82510" y="85725"/>
                  <a:pt x="79296" y="85904"/>
                  <a:pt x="76200" y="86320"/>
                </a:cubicBezTo>
                <a:lnTo>
                  <a:pt x="76200" y="57150"/>
                </a:lnTo>
                <a:close/>
                <a:moveTo>
                  <a:pt x="198239" y="266700"/>
                </a:moveTo>
                <a:cubicBezTo>
                  <a:pt x="195203" y="252293"/>
                  <a:pt x="188535" y="239256"/>
                  <a:pt x="179130" y="228600"/>
                </a:cubicBezTo>
                <a:lnTo>
                  <a:pt x="361950" y="228600"/>
                </a:lnTo>
                <a:cubicBezTo>
                  <a:pt x="361950" y="249615"/>
                  <a:pt x="344865" y="266700"/>
                  <a:pt x="323850" y="266700"/>
                </a:cubicBezTo>
                <a:lnTo>
                  <a:pt x="198239" y="266700"/>
                </a:lnTo>
                <a:close/>
                <a:moveTo>
                  <a:pt x="38100" y="161925"/>
                </a:moveTo>
                <a:cubicBezTo>
                  <a:pt x="38100" y="135640"/>
                  <a:pt x="59440" y="114300"/>
                  <a:pt x="85725" y="114300"/>
                </a:cubicBezTo>
                <a:cubicBezTo>
                  <a:pt x="112010" y="114300"/>
                  <a:pt x="133350" y="135640"/>
                  <a:pt x="133350" y="161925"/>
                </a:cubicBezTo>
                <a:cubicBezTo>
                  <a:pt x="133350" y="188210"/>
                  <a:pt x="112010" y="209550"/>
                  <a:pt x="85725" y="209550"/>
                </a:cubicBezTo>
                <a:cubicBezTo>
                  <a:pt x="59440" y="209550"/>
                  <a:pt x="38100" y="188210"/>
                  <a:pt x="38100" y="161925"/>
                </a:cubicBezTo>
                <a:close/>
                <a:moveTo>
                  <a:pt x="0" y="285750"/>
                </a:moveTo>
                <a:cubicBezTo>
                  <a:pt x="0" y="254198"/>
                  <a:pt x="25598" y="228600"/>
                  <a:pt x="57150" y="228600"/>
                </a:cubicBezTo>
                <a:lnTo>
                  <a:pt x="114300" y="228600"/>
                </a:lnTo>
                <a:cubicBezTo>
                  <a:pt x="145852" y="228600"/>
                  <a:pt x="171450" y="254198"/>
                  <a:pt x="171450" y="285750"/>
                </a:cubicBezTo>
                <a:cubicBezTo>
                  <a:pt x="171450" y="296287"/>
                  <a:pt x="162937" y="304800"/>
                  <a:pt x="152400" y="304800"/>
                </a:cubicBezTo>
                <a:lnTo>
                  <a:pt x="19050" y="304800"/>
                </a:lnTo>
                <a:cubicBezTo>
                  <a:pt x="8513" y="304800"/>
                  <a:pt x="0" y="296287"/>
                  <a:pt x="0" y="285750"/>
                </a:cubicBezTo>
                <a:close/>
              </a:path>
            </a:pathLst>
          </a:custGeom>
          <a:solidFill>
            <a:srgbClr val="3A7BD5"/>
          </a:solidFill>
        </p:spPr>
      </p:sp>
      <p:sp>
        <p:nvSpPr>
          <p:cNvPr id="13" name="Text 9"/>
          <p:cNvSpPr/>
          <p:nvPr/>
        </p:nvSpPr>
        <p:spPr>
          <a:xfrm>
            <a:off x="914400" y="4699000"/>
            <a:ext cx="3302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教学干预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914400" y="5003800"/>
            <a:ext cx="3289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为教师端提供数据支持，实现精准教学。</a:t>
            </a:r>
            <a:endParaRPr lang="en-US" sz="1600" dirty="0"/>
          </a:p>
        </p:txBody>
      </p:sp>
      <p:pic>
        <p:nvPicPr>
          <p:cNvPr id="20" name="图片 1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762625" y="1498600"/>
            <a:ext cx="6175375" cy="40005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32163" y="3239770"/>
            <a:ext cx="5956935" cy="7366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数据库概念模型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3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55:40-d2v63j5nfo2stf9dk4mg.png"/>
          <p:cNvPicPr>
            <a:picLocks noChangeAspect="1"/>
          </p:cNvPicPr>
          <p:nvPr/>
        </p:nvPicPr>
        <p:blipFill>
          <a:blip r:embed="rId2"/>
          <a:srcRect t="1192" b="1192"/>
          <a:stretch>
            <a:fillRect/>
          </a:stretch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/>
          <a:srcRect t="22162"/>
          <a:stretch>
            <a:fillRect/>
          </a:stretch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22162"/>
          <a:stretch>
            <a:fillRect/>
          </a:stretch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3876675" y="1143000"/>
            <a:ext cx="4635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核心实体与关系 (E-R模型)</a:t>
            </a:r>
            <a:endParaRPr lang="en-US" sz="1600" dirty="0"/>
          </a:p>
        </p:txBody>
      </p:sp>
      <p:sp>
        <p:nvSpPr>
          <p:cNvPr id="29" name="Text 25"/>
          <p:cNvSpPr/>
          <p:nvPr/>
        </p:nvSpPr>
        <p:spPr>
          <a:xfrm>
            <a:off x="3473450" y="5461000"/>
            <a:ext cx="5245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设计覆盖完整业务生命周期，确保第三范式，避免冗余更新异常。</a:t>
            </a:r>
            <a:endParaRPr lang="en-US" sz="1600" dirty="0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46270" y="674370"/>
            <a:ext cx="3299460" cy="586549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0" y="1137920"/>
            <a:ext cx="1187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E-R关系语义解读</a:t>
            </a:r>
            <a:endParaRPr lang="en-US" sz="1600" dirty="0"/>
          </a:p>
        </p:txBody>
      </p:sp>
      <p:sp>
        <p:nvSpPr>
          <p:cNvPr id="5" name="Shape 1"/>
          <p:cNvSpPr/>
          <p:nvPr>
            <p:custDataLst>
              <p:tags r:id="rId3"/>
            </p:custDataLst>
          </p:nvPr>
        </p:nvSpPr>
        <p:spPr>
          <a:xfrm>
            <a:off x="254000" y="1955800"/>
            <a:ext cx="5740400" cy="1016000"/>
          </a:xfrm>
          <a:custGeom>
            <a:avLst/>
            <a:gdLst/>
            <a:ahLst/>
            <a:cxnLst/>
            <a:rect l="l" t="t" r="r" b="b"/>
            <a:pathLst>
              <a:path w="5740400" h="1016000">
                <a:moveTo>
                  <a:pt x="101600" y="0"/>
                </a:moveTo>
                <a:lnTo>
                  <a:pt x="5638800" y="0"/>
                </a:lnTo>
                <a:cubicBezTo>
                  <a:pt x="5694875" y="0"/>
                  <a:pt x="5740400" y="45525"/>
                  <a:pt x="5740400" y="101600"/>
                </a:cubicBezTo>
                <a:lnTo>
                  <a:pt x="5740400" y="914400"/>
                </a:lnTo>
                <a:cubicBezTo>
                  <a:pt x="5740400" y="970475"/>
                  <a:pt x="5694875" y="1016000"/>
                  <a:pt x="5638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Text 2"/>
          <p:cNvSpPr/>
          <p:nvPr>
            <p:custDataLst>
              <p:tags r:id="rId4"/>
            </p:custDataLst>
          </p:nvPr>
        </p:nvSpPr>
        <p:spPr>
          <a:xfrm>
            <a:off x="335280" y="1955800"/>
            <a:ext cx="543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学生 (1) - (N) 作文</a:t>
            </a:r>
            <a:endParaRPr lang="en-US" sz="1600" dirty="0"/>
          </a:p>
        </p:txBody>
      </p:sp>
      <p:sp>
        <p:nvSpPr>
          <p:cNvPr id="7" name="Text 3"/>
          <p:cNvSpPr/>
          <p:nvPr>
            <p:custDataLst>
              <p:tags r:id="rId5"/>
            </p:custDataLst>
          </p:nvPr>
        </p:nvSpPr>
        <p:spPr>
          <a:xfrm>
            <a:off x="457200" y="2514600"/>
            <a:ext cx="542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一名学生可提交多篇作文，支持历史追溯和能力发展跟踪。</a:t>
            </a:r>
            <a:endParaRPr lang="en-US" sz="1400" dirty="0">
              <a:solidFill>
                <a:srgbClr val="4A4A4A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/>
              <a:t>关系（撰写）：学生</a:t>
            </a:r>
            <a:r>
              <a:rPr lang="en-US" altLang="zh-CN" sz="1600" dirty="0"/>
              <a:t>(1) – </a:t>
            </a:r>
            <a:r>
              <a:rPr lang="zh-CN" altLang="en-US" sz="1600" dirty="0"/>
              <a:t>撰写</a:t>
            </a:r>
            <a:r>
              <a:rPr lang="en-US" altLang="zh-CN" sz="1600" dirty="0"/>
              <a:t> – </a:t>
            </a:r>
            <a:r>
              <a:rPr lang="zh-CN" altLang="en-US" sz="1600" dirty="0"/>
              <a:t>作文（</a:t>
            </a:r>
            <a:r>
              <a:rPr lang="en-US" altLang="zh-CN" sz="1600" dirty="0"/>
              <a:t>N</a:t>
            </a:r>
            <a:r>
              <a:rPr lang="zh-CN" altLang="en-US" sz="1600" dirty="0"/>
              <a:t>）</a:t>
            </a:r>
            <a:endParaRPr lang="en-US" altLang="zh-CN" sz="1600" dirty="0"/>
          </a:p>
        </p:txBody>
      </p:sp>
      <p:sp>
        <p:nvSpPr>
          <p:cNvPr id="8" name="Shape 4"/>
          <p:cNvSpPr/>
          <p:nvPr>
            <p:custDataLst>
              <p:tags r:id="rId6"/>
            </p:custDataLst>
          </p:nvPr>
        </p:nvSpPr>
        <p:spPr>
          <a:xfrm>
            <a:off x="6286500" y="1955800"/>
            <a:ext cx="5740400" cy="1016000"/>
          </a:xfrm>
          <a:custGeom>
            <a:avLst/>
            <a:gdLst/>
            <a:ahLst/>
            <a:cxnLst/>
            <a:rect l="l" t="t" r="r" b="b"/>
            <a:pathLst>
              <a:path w="5740400" h="1016000">
                <a:moveTo>
                  <a:pt x="101600" y="0"/>
                </a:moveTo>
                <a:lnTo>
                  <a:pt x="5638800" y="0"/>
                </a:lnTo>
                <a:cubicBezTo>
                  <a:pt x="5694875" y="0"/>
                  <a:pt x="5740400" y="45525"/>
                  <a:pt x="5740400" y="101600"/>
                </a:cubicBezTo>
                <a:lnTo>
                  <a:pt x="5740400" y="914400"/>
                </a:lnTo>
                <a:cubicBezTo>
                  <a:pt x="5740400" y="970475"/>
                  <a:pt x="5694875" y="1016000"/>
                  <a:pt x="5638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9" name="Text 5"/>
          <p:cNvSpPr/>
          <p:nvPr>
            <p:custDataLst>
              <p:tags r:id="rId7"/>
            </p:custDataLst>
          </p:nvPr>
        </p:nvSpPr>
        <p:spPr>
          <a:xfrm>
            <a:off x="6489700" y="2159000"/>
            <a:ext cx="543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作文 (1) - (1) 批改结果</a:t>
            </a:r>
            <a:endParaRPr lang="en-US" sz="1600" b="1" dirty="0">
              <a:solidFill>
                <a:srgbClr val="004080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0" name="Text 6"/>
          <p:cNvSpPr/>
          <p:nvPr>
            <p:custDataLst>
              <p:tags r:id="rId8"/>
            </p:custDataLst>
          </p:nvPr>
        </p:nvSpPr>
        <p:spPr>
          <a:xfrm>
            <a:off x="6489700" y="2514600"/>
            <a:ext cx="542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每篇作文对应唯一一份批改，确保评分的权威性和一致性。</a:t>
            </a:r>
            <a:endParaRPr lang="en-US" sz="1400" dirty="0">
              <a:solidFill>
                <a:srgbClr val="4A4A4A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/>
              <a:t>关系（对应）：作文</a:t>
            </a:r>
            <a:r>
              <a:rPr lang="en-US" altLang="zh-CN" sz="1600" dirty="0"/>
              <a:t>(1) – </a:t>
            </a:r>
            <a:r>
              <a:rPr lang="zh-CN" altLang="en-US" sz="1600" dirty="0"/>
              <a:t>对应</a:t>
            </a:r>
            <a:r>
              <a:rPr lang="en-US" altLang="zh-CN" sz="1600" dirty="0"/>
              <a:t> – </a:t>
            </a:r>
            <a:r>
              <a:rPr lang="zh-CN" altLang="en-US" sz="1600" dirty="0"/>
              <a:t>批改结果</a:t>
            </a:r>
            <a:r>
              <a:rPr lang="en-US" altLang="zh-CN" sz="1600" dirty="0"/>
              <a:t>(1)</a:t>
            </a:r>
            <a:endParaRPr lang="en-US" altLang="zh-CN" sz="1600" dirty="0"/>
          </a:p>
        </p:txBody>
      </p:sp>
      <p:sp>
        <p:nvSpPr>
          <p:cNvPr id="11" name="Shape 7"/>
          <p:cNvSpPr/>
          <p:nvPr>
            <p:custDataLst>
              <p:tags r:id="rId9"/>
            </p:custDataLst>
          </p:nvPr>
        </p:nvSpPr>
        <p:spPr>
          <a:xfrm>
            <a:off x="6286500" y="3147060"/>
            <a:ext cx="5740400" cy="1016000"/>
          </a:xfrm>
          <a:custGeom>
            <a:avLst/>
            <a:gdLst/>
            <a:ahLst/>
            <a:cxnLst/>
            <a:rect l="l" t="t" r="r" b="b"/>
            <a:pathLst>
              <a:path w="5740400" h="1016000">
                <a:moveTo>
                  <a:pt x="101600" y="0"/>
                </a:moveTo>
                <a:lnTo>
                  <a:pt x="5638800" y="0"/>
                </a:lnTo>
                <a:cubicBezTo>
                  <a:pt x="5694875" y="0"/>
                  <a:pt x="5740400" y="45525"/>
                  <a:pt x="5740400" y="101600"/>
                </a:cubicBezTo>
                <a:lnTo>
                  <a:pt x="5740400" y="914400"/>
                </a:lnTo>
                <a:cubicBezTo>
                  <a:pt x="5740400" y="970475"/>
                  <a:pt x="5694875" y="1016000"/>
                  <a:pt x="5638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Text 8"/>
          <p:cNvSpPr/>
          <p:nvPr>
            <p:custDataLst>
              <p:tags r:id="rId10"/>
            </p:custDataLst>
          </p:nvPr>
        </p:nvSpPr>
        <p:spPr>
          <a:xfrm>
            <a:off x="6489700" y="3350260"/>
            <a:ext cx="543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学生 (1) - (N) 训练计划</a:t>
            </a:r>
            <a:endParaRPr lang="en-US" sz="1600" b="1" dirty="0">
              <a:solidFill>
                <a:srgbClr val="004080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3" name="Text 9"/>
          <p:cNvSpPr/>
          <p:nvPr>
            <p:custDataLst>
              <p:tags r:id="rId11"/>
            </p:custDataLst>
          </p:nvPr>
        </p:nvSpPr>
        <p:spPr>
          <a:xfrm>
            <a:off x="6489700" y="3705860"/>
            <a:ext cx="542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一名学生可拥有多个训练计划，支持不同阶段的学习目标。</a:t>
            </a:r>
            <a:endParaRPr lang="en-US" sz="1400" dirty="0">
              <a:solidFill>
                <a:srgbClr val="4A4A4A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/>
              <a:t>关系（拥有）：学生</a:t>
            </a:r>
            <a:r>
              <a:rPr lang="en-US" altLang="zh-CN" sz="1600" dirty="0"/>
              <a:t>(1) – </a:t>
            </a:r>
            <a:r>
              <a:rPr lang="zh-CN" altLang="en-US" sz="1600" dirty="0"/>
              <a:t>拥有</a:t>
            </a:r>
            <a:r>
              <a:rPr lang="en-US" altLang="zh-CN" sz="1600" dirty="0"/>
              <a:t>– </a:t>
            </a:r>
            <a:r>
              <a:rPr lang="zh-CN" altLang="en-US" sz="1600" dirty="0"/>
              <a:t>训练计划</a:t>
            </a:r>
            <a:r>
              <a:rPr lang="en-US" altLang="zh-CN" sz="1600" dirty="0"/>
              <a:t>(N)</a:t>
            </a:r>
            <a:endParaRPr lang="en-US" altLang="zh-CN" sz="1600" dirty="0"/>
          </a:p>
        </p:txBody>
      </p:sp>
      <p:sp>
        <p:nvSpPr>
          <p:cNvPr id="14" name="Shape 10"/>
          <p:cNvSpPr/>
          <p:nvPr>
            <p:custDataLst>
              <p:tags r:id="rId12"/>
            </p:custDataLst>
          </p:nvPr>
        </p:nvSpPr>
        <p:spPr>
          <a:xfrm>
            <a:off x="254000" y="4380230"/>
            <a:ext cx="5740400" cy="1016000"/>
          </a:xfrm>
          <a:custGeom>
            <a:avLst/>
            <a:gdLst/>
            <a:ahLst/>
            <a:cxnLst/>
            <a:rect l="l" t="t" r="r" b="b"/>
            <a:pathLst>
              <a:path w="5740400" h="1016000">
                <a:moveTo>
                  <a:pt x="101600" y="0"/>
                </a:moveTo>
                <a:lnTo>
                  <a:pt x="5638800" y="0"/>
                </a:lnTo>
                <a:cubicBezTo>
                  <a:pt x="5694875" y="0"/>
                  <a:pt x="5740400" y="45525"/>
                  <a:pt x="5740400" y="101600"/>
                </a:cubicBezTo>
                <a:lnTo>
                  <a:pt x="5740400" y="914400"/>
                </a:lnTo>
                <a:cubicBezTo>
                  <a:pt x="5740400" y="970475"/>
                  <a:pt x="5694875" y="1016000"/>
                  <a:pt x="5638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Text 11"/>
          <p:cNvSpPr/>
          <p:nvPr>
            <p:custDataLst>
              <p:tags r:id="rId13"/>
            </p:custDataLst>
          </p:nvPr>
        </p:nvSpPr>
        <p:spPr>
          <a:xfrm>
            <a:off x="457200" y="4583430"/>
            <a:ext cx="543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训练计划 (M) - (N) 题目</a:t>
            </a:r>
            <a:endParaRPr lang="en-US" sz="1600" b="1" dirty="0">
              <a:solidFill>
                <a:srgbClr val="004080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6" name="Text 12"/>
          <p:cNvSpPr/>
          <p:nvPr>
            <p:custDataLst>
              <p:tags r:id="rId14"/>
            </p:custDataLst>
          </p:nvPr>
        </p:nvSpPr>
        <p:spPr>
          <a:xfrm>
            <a:off x="457200" y="4939030"/>
            <a:ext cx="542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通过中间表实现多对多关系，支持灵活拼装和复用题目。</a:t>
            </a:r>
            <a:endParaRPr lang="en-US" sz="1400" dirty="0">
              <a:solidFill>
                <a:srgbClr val="4A4A4A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/>
              <a:t>关系（包含）：训练计划</a:t>
            </a:r>
            <a:r>
              <a:rPr lang="en-US" altLang="zh-CN" sz="1600" dirty="0"/>
              <a:t>(M) – </a:t>
            </a:r>
            <a:r>
              <a:rPr lang="zh-CN" altLang="en-US" sz="1600" dirty="0"/>
              <a:t>包含</a:t>
            </a:r>
            <a:r>
              <a:rPr lang="en-US" altLang="zh-CN" sz="1600" dirty="0"/>
              <a:t> – </a:t>
            </a:r>
            <a:r>
              <a:rPr lang="zh-CN" altLang="en-US" sz="1600" dirty="0"/>
              <a:t>题目</a:t>
            </a:r>
            <a:r>
              <a:rPr lang="en-US" altLang="zh-CN" sz="1600" dirty="0"/>
              <a:t>(N)</a:t>
            </a:r>
            <a:endParaRPr lang="en-US" altLang="zh-CN" sz="1600" dirty="0"/>
          </a:p>
        </p:txBody>
      </p:sp>
      <p:sp>
        <p:nvSpPr>
          <p:cNvPr id="17" name="Text 13"/>
          <p:cNvSpPr/>
          <p:nvPr/>
        </p:nvSpPr>
        <p:spPr>
          <a:xfrm>
            <a:off x="254000" y="5410200"/>
            <a:ext cx="1177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实体约束精准映射真实教学场景，为逻辑设计奠定业务正确性基础。</a:t>
            </a:r>
            <a:endParaRPr lang="en-US" sz="1600" dirty="0"/>
          </a:p>
        </p:txBody>
      </p:sp>
      <p:sp>
        <p:nvSpPr>
          <p:cNvPr id="20" name="Shape 1"/>
          <p:cNvSpPr/>
          <p:nvPr>
            <p:custDataLst>
              <p:tags r:id="rId15"/>
            </p:custDataLst>
          </p:nvPr>
        </p:nvSpPr>
        <p:spPr>
          <a:xfrm>
            <a:off x="254000" y="3152140"/>
            <a:ext cx="5740400" cy="1016000"/>
          </a:xfrm>
          <a:custGeom>
            <a:avLst/>
            <a:gdLst/>
            <a:ahLst/>
            <a:cxnLst/>
            <a:rect l="l" t="t" r="r" b="b"/>
            <a:pathLst>
              <a:path w="5740400" h="1016000">
                <a:moveTo>
                  <a:pt x="101600" y="0"/>
                </a:moveTo>
                <a:lnTo>
                  <a:pt x="5638800" y="0"/>
                </a:lnTo>
                <a:cubicBezTo>
                  <a:pt x="5694875" y="0"/>
                  <a:pt x="5740400" y="45525"/>
                  <a:pt x="5740400" y="101600"/>
                </a:cubicBezTo>
                <a:lnTo>
                  <a:pt x="5740400" y="914400"/>
                </a:lnTo>
                <a:cubicBezTo>
                  <a:pt x="5740400" y="970475"/>
                  <a:pt x="5694875" y="1016000"/>
                  <a:pt x="5638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1" name="Text 2"/>
          <p:cNvSpPr/>
          <p:nvPr>
            <p:custDataLst>
              <p:tags r:id="rId16"/>
            </p:custDataLst>
          </p:nvPr>
        </p:nvSpPr>
        <p:spPr>
          <a:xfrm>
            <a:off x="335280" y="3152140"/>
            <a:ext cx="543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作文</a:t>
            </a:r>
            <a:r>
              <a:rPr 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(N) - (1) </a:t>
            </a:r>
            <a:r>
              <a:rPr lang="zh-CN" alt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题目</a:t>
            </a:r>
            <a:endParaRPr lang="zh-CN" altLang="en-US" sz="1600" b="1" dirty="0">
              <a:solidFill>
                <a:srgbClr val="004080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  <a:sym typeface="+mn-ea"/>
            </a:endParaRPr>
          </a:p>
        </p:txBody>
      </p:sp>
      <p:sp>
        <p:nvSpPr>
          <p:cNvPr id="22" name="Text 3"/>
          <p:cNvSpPr/>
          <p:nvPr>
            <p:custDataLst>
              <p:tags r:id="rId17"/>
            </p:custDataLst>
          </p:nvPr>
        </p:nvSpPr>
        <p:spPr>
          <a:xfrm>
            <a:off x="457200" y="3710940"/>
            <a:ext cx="542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一名学生可提交多篇作文，支持历史追溯和能力发展跟踪。</a:t>
            </a:r>
            <a:endParaRPr lang="en-US" sz="1400" dirty="0">
              <a:solidFill>
                <a:srgbClr val="4A4A4A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/>
              <a:t>关系（基于）：作文</a:t>
            </a:r>
            <a:r>
              <a:rPr lang="en-US" altLang="zh-CN" sz="1600" dirty="0"/>
              <a:t>(N) – </a:t>
            </a:r>
            <a:r>
              <a:rPr lang="zh-CN" altLang="en-US" sz="1600" dirty="0"/>
              <a:t>基于</a:t>
            </a:r>
            <a:r>
              <a:rPr lang="en-US" altLang="zh-CN" sz="1600" dirty="0"/>
              <a:t> – </a:t>
            </a:r>
            <a:r>
              <a:rPr lang="zh-CN" altLang="en-US" sz="1600" dirty="0"/>
              <a:t>题目</a:t>
            </a:r>
            <a:r>
              <a:rPr lang="en-US" altLang="zh-CN" sz="1600" dirty="0"/>
              <a:t>(1)</a:t>
            </a:r>
            <a:endParaRPr lang="en-US" altLang="zh-CN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32163" y="3239770"/>
            <a:ext cx="5956935" cy="7366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逻辑到物理落地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3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55:40-d2v63j5nfo2stf9dk4mg.png"/>
          <p:cNvPicPr>
            <a:picLocks noChangeAspect="1"/>
          </p:cNvPicPr>
          <p:nvPr/>
        </p:nvPicPr>
        <p:blipFill>
          <a:blip r:embed="rId2"/>
          <a:srcRect t="1192" b="1192"/>
          <a:stretch>
            <a:fillRect/>
          </a:stretch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/>
          <a:srcRect t="22162"/>
          <a:stretch>
            <a:fillRect/>
          </a:stretch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22162"/>
          <a:stretch>
            <a:fillRect/>
          </a:stretch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58750" y="666750"/>
            <a:ext cx="1187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关键关系模式拆解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254000" y="1428750"/>
            <a:ext cx="5740400" cy="2286000"/>
          </a:xfrm>
          <a:custGeom>
            <a:avLst/>
            <a:gdLst/>
            <a:ahLst/>
            <a:cxnLst/>
            <a:rect l="l" t="t" r="r" b="b"/>
            <a:pathLst>
              <a:path w="5740400" h="2286000">
                <a:moveTo>
                  <a:pt x="101590" y="0"/>
                </a:moveTo>
                <a:lnTo>
                  <a:pt x="5638810" y="0"/>
                </a:lnTo>
                <a:cubicBezTo>
                  <a:pt x="5694917" y="0"/>
                  <a:pt x="5740400" y="45483"/>
                  <a:pt x="5740400" y="101590"/>
                </a:cubicBezTo>
                <a:lnTo>
                  <a:pt x="5740400" y="2184410"/>
                </a:lnTo>
                <a:cubicBezTo>
                  <a:pt x="5740400" y="2240517"/>
                  <a:pt x="5694917" y="2286000"/>
                  <a:pt x="56388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A8D0F5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Text 2"/>
          <p:cNvSpPr/>
          <p:nvPr/>
        </p:nvSpPr>
        <p:spPr>
          <a:xfrm>
            <a:off x="457200" y="1631950"/>
            <a:ext cx="543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学生 (Student)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457200" y="1987550"/>
            <a:ext cx="5410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PK: 学生ID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Unique: 邮箱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457200" y="2495234"/>
            <a:ext cx="5410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全局流水号，作为所有关联关系的外键锚点。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197600" y="1428750"/>
            <a:ext cx="5740400" cy="2286000"/>
          </a:xfrm>
          <a:custGeom>
            <a:avLst/>
            <a:gdLst/>
            <a:ahLst/>
            <a:cxnLst/>
            <a:rect l="l" t="t" r="r" b="b"/>
            <a:pathLst>
              <a:path w="5740400" h="2286000">
                <a:moveTo>
                  <a:pt x="101590" y="0"/>
                </a:moveTo>
                <a:lnTo>
                  <a:pt x="5638810" y="0"/>
                </a:lnTo>
                <a:cubicBezTo>
                  <a:pt x="5694917" y="0"/>
                  <a:pt x="5740400" y="45483"/>
                  <a:pt x="5740400" y="101590"/>
                </a:cubicBezTo>
                <a:lnTo>
                  <a:pt x="5740400" y="2184410"/>
                </a:lnTo>
                <a:cubicBezTo>
                  <a:pt x="5740400" y="2240517"/>
                  <a:pt x="5694917" y="2286000"/>
                  <a:pt x="56388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BD5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Text 6"/>
          <p:cNvSpPr/>
          <p:nvPr/>
        </p:nvSpPr>
        <p:spPr>
          <a:xfrm>
            <a:off x="6400800" y="1631950"/>
            <a:ext cx="543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作文 (Essay)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6400800" y="1987550"/>
            <a:ext cx="5410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PK: 作文ID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FK Index: 学生ID, 题目ID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6400800" y="2495234"/>
            <a:ext cx="5410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建立二级索引，加速学生历史作文查询。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254000" y="3911600"/>
            <a:ext cx="5740400" cy="2286000"/>
          </a:xfrm>
          <a:custGeom>
            <a:avLst/>
            <a:gdLst/>
            <a:ahLst/>
            <a:cxnLst/>
            <a:rect l="l" t="t" r="r" b="b"/>
            <a:pathLst>
              <a:path w="5740400" h="2286000">
                <a:moveTo>
                  <a:pt x="101590" y="0"/>
                </a:moveTo>
                <a:lnTo>
                  <a:pt x="5638810" y="0"/>
                </a:lnTo>
                <a:cubicBezTo>
                  <a:pt x="5694917" y="0"/>
                  <a:pt x="5740400" y="45483"/>
                  <a:pt x="5740400" y="101590"/>
                </a:cubicBezTo>
                <a:lnTo>
                  <a:pt x="5740400" y="2184410"/>
                </a:lnTo>
                <a:cubicBezTo>
                  <a:pt x="5740400" y="2240517"/>
                  <a:pt x="5694917" y="2286000"/>
                  <a:pt x="56388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BD5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Text 10"/>
          <p:cNvSpPr/>
          <p:nvPr/>
        </p:nvSpPr>
        <p:spPr>
          <a:xfrm>
            <a:off x="457200" y="4114800"/>
            <a:ext cx="543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批改结果 (Grading)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57200" y="4470400"/>
            <a:ext cx="5410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PK: 批改ID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FK Index: 作文ID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457200" y="4978084"/>
            <a:ext cx="5410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批改ID与作文ID共享值空间，简化联表查询。</a:t>
            </a: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6197600" y="3911600"/>
            <a:ext cx="5740400" cy="2286000"/>
          </a:xfrm>
          <a:custGeom>
            <a:avLst/>
            <a:gdLst/>
            <a:ahLst/>
            <a:cxnLst/>
            <a:rect l="l" t="t" r="r" b="b"/>
            <a:pathLst>
              <a:path w="5740400" h="2286000">
                <a:moveTo>
                  <a:pt x="101590" y="0"/>
                </a:moveTo>
                <a:lnTo>
                  <a:pt x="5638810" y="0"/>
                </a:lnTo>
                <a:cubicBezTo>
                  <a:pt x="5694917" y="0"/>
                  <a:pt x="5740400" y="45483"/>
                  <a:pt x="5740400" y="101590"/>
                </a:cubicBezTo>
                <a:lnTo>
                  <a:pt x="5740400" y="2184410"/>
                </a:lnTo>
                <a:cubicBezTo>
                  <a:pt x="5740400" y="2240517"/>
                  <a:pt x="5694917" y="2286000"/>
                  <a:pt x="56388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A8D0F5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Text 14"/>
          <p:cNvSpPr/>
          <p:nvPr/>
        </p:nvSpPr>
        <p:spPr>
          <a:xfrm>
            <a:off x="6400800" y="4114800"/>
            <a:ext cx="543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计划题目 (PlanTopic)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400800" y="4470400"/>
            <a:ext cx="5410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PK: (计划ID, 题目ID, 顺序号)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6400800" y="4775045"/>
            <a:ext cx="5410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复合主键保证同一计划内顺序唯一，支持灵活调整。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54000" y="1066800"/>
            <a:ext cx="56261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索引策略与性能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254000" y="1727200"/>
            <a:ext cx="5537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针对性索引设计，保障十万级用户、百万级作文场景下毫秒级响应。</a:t>
            </a:r>
            <a:endParaRPr lang="en-US" sz="1600" dirty="0"/>
          </a:p>
        </p:txBody>
      </p:sp>
      <p:sp>
        <p:nvSpPr>
          <p:cNvPr id="6" name="Shape 2"/>
          <p:cNvSpPr/>
          <p:nvPr>
            <p:custDataLst>
              <p:tags r:id="rId3"/>
            </p:custDataLst>
          </p:nvPr>
        </p:nvSpPr>
        <p:spPr>
          <a:xfrm>
            <a:off x="254000" y="2641600"/>
            <a:ext cx="4963160" cy="914400"/>
          </a:xfrm>
          <a:custGeom>
            <a:avLst/>
            <a:gdLst/>
            <a:ahLst/>
            <a:cxnLst/>
            <a:rect l="l" t="t" r="r" b="b"/>
            <a:pathLst>
              <a:path w="5435600" h="914400">
                <a:moveTo>
                  <a:pt x="101599" y="0"/>
                </a:moveTo>
                <a:lnTo>
                  <a:pt x="5334001" y="0"/>
                </a:lnTo>
                <a:cubicBezTo>
                  <a:pt x="5390113" y="0"/>
                  <a:pt x="5435600" y="45487"/>
                  <a:pt x="5435600" y="101599"/>
                </a:cubicBezTo>
                <a:lnTo>
                  <a:pt x="5435600" y="812801"/>
                </a:lnTo>
                <a:cubicBezTo>
                  <a:pt x="5435600" y="868913"/>
                  <a:pt x="5390113" y="914400"/>
                  <a:pt x="5334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</p:spPr>
      </p:sp>
      <p:sp>
        <p:nvSpPr>
          <p:cNvPr id="7" name="Shape 3"/>
          <p:cNvSpPr/>
          <p:nvPr>
            <p:custDataLst>
              <p:tags r:id="rId4"/>
            </p:custDataLst>
          </p:nvPr>
        </p:nvSpPr>
        <p:spPr>
          <a:xfrm>
            <a:off x="558800" y="2946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004080"/>
          </a:solidFill>
        </p:spPr>
      </p:sp>
      <p:sp>
        <p:nvSpPr>
          <p:cNvPr id="8" name="Text 4"/>
          <p:cNvSpPr/>
          <p:nvPr>
            <p:custDataLst>
              <p:tags r:id="rId5"/>
            </p:custDataLst>
          </p:nvPr>
        </p:nvSpPr>
        <p:spPr>
          <a:xfrm>
            <a:off x="1168400" y="2819400"/>
            <a:ext cx="401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唯一索引 (Unique Index)</a:t>
            </a:r>
            <a:endParaRPr lang="en-US" sz="1600" dirty="0"/>
          </a:p>
        </p:txBody>
      </p:sp>
      <p:sp>
        <p:nvSpPr>
          <p:cNvPr id="9" name="Text 5"/>
          <p:cNvSpPr/>
          <p:nvPr>
            <p:custDataLst>
              <p:tags r:id="rId6"/>
            </p:custDataLst>
          </p:nvPr>
        </p:nvSpPr>
        <p:spPr>
          <a:xfrm>
            <a:off x="1168400" y="3124200"/>
            <a:ext cx="4000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</a:t>
            </a:r>
            <a:r>
              <a:rPr lang="en-US" sz="1400" dirty="0">
                <a:solidFill>
                  <a:srgbClr val="004080"/>
                </a:solidFill>
                <a:highlight>
                  <a:srgbClr val="A8D0F5">
                    <a:alpha val="667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邮箱 </a:t>
            </a: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字段建立，保证注册安全，加速登录查询。</a:t>
            </a:r>
            <a:endParaRPr lang="en-US" sz="1600" dirty="0"/>
          </a:p>
        </p:txBody>
      </p:sp>
      <p:sp>
        <p:nvSpPr>
          <p:cNvPr id="10" name="Shape 6"/>
          <p:cNvSpPr/>
          <p:nvPr>
            <p:custDataLst>
              <p:tags r:id="rId7"/>
            </p:custDataLst>
          </p:nvPr>
        </p:nvSpPr>
        <p:spPr>
          <a:xfrm>
            <a:off x="254000" y="3759200"/>
            <a:ext cx="4960620" cy="914400"/>
          </a:xfrm>
          <a:custGeom>
            <a:avLst/>
            <a:gdLst/>
            <a:ahLst/>
            <a:cxnLst/>
            <a:rect l="l" t="t" r="r" b="b"/>
            <a:pathLst>
              <a:path w="5435600" h="914400">
                <a:moveTo>
                  <a:pt x="101599" y="0"/>
                </a:moveTo>
                <a:lnTo>
                  <a:pt x="5334001" y="0"/>
                </a:lnTo>
                <a:cubicBezTo>
                  <a:pt x="5390113" y="0"/>
                  <a:pt x="5435600" y="45487"/>
                  <a:pt x="5435600" y="101599"/>
                </a:cubicBezTo>
                <a:lnTo>
                  <a:pt x="5435600" y="812801"/>
                </a:lnTo>
                <a:cubicBezTo>
                  <a:pt x="5435600" y="868913"/>
                  <a:pt x="5390113" y="914400"/>
                  <a:pt x="5334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</p:spPr>
      </p:sp>
      <p:sp>
        <p:nvSpPr>
          <p:cNvPr id="11" name="Shape 7"/>
          <p:cNvSpPr/>
          <p:nvPr>
            <p:custDataLst>
              <p:tags r:id="rId8"/>
            </p:custDataLst>
          </p:nvPr>
        </p:nvSpPr>
        <p:spPr>
          <a:xfrm>
            <a:off x="558800" y="4064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47650" y="123825"/>
                </a:moveTo>
                <a:cubicBezTo>
                  <a:pt x="247650" y="151150"/>
                  <a:pt x="238780" y="176391"/>
                  <a:pt x="223838" y="196870"/>
                </a:cubicBezTo>
                <a:lnTo>
                  <a:pt x="299204" y="272296"/>
                </a:lnTo>
                <a:cubicBezTo>
                  <a:pt x="306645" y="279737"/>
                  <a:pt x="306645" y="291822"/>
                  <a:pt x="299204" y="299264"/>
                </a:cubicBezTo>
                <a:cubicBezTo>
                  <a:pt x="291763" y="306705"/>
                  <a:pt x="279678" y="306705"/>
                  <a:pt x="272236" y="299264"/>
                </a:cubicBezTo>
                <a:lnTo>
                  <a:pt x="196870" y="223838"/>
                </a:lnTo>
                <a:cubicBezTo>
                  <a:pt x="176391" y="238780"/>
                  <a:pt x="151150" y="247650"/>
                  <a:pt x="123825" y="247650"/>
                </a:cubicBezTo>
                <a:cubicBezTo>
                  <a:pt x="55424" y="247650"/>
                  <a:pt x="0" y="192226"/>
                  <a:pt x="0" y="123825"/>
                </a:cubicBezTo>
                <a:cubicBezTo>
                  <a:pt x="0" y="55424"/>
                  <a:pt x="55424" y="0"/>
                  <a:pt x="123825" y="0"/>
                </a:cubicBezTo>
                <a:cubicBezTo>
                  <a:pt x="192226" y="0"/>
                  <a:pt x="247650" y="55424"/>
                  <a:pt x="247650" y="123825"/>
                </a:cubicBezTo>
                <a:close/>
                <a:moveTo>
                  <a:pt x="123825" y="66675"/>
                </a:moveTo>
                <a:cubicBezTo>
                  <a:pt x="115907" y="66675"/>
                  <a:pt x="109537" y="73045"/>
                  <a:pt x="109537" y="80962"/>
                </a:cubicBezTo>
                <a:lnTo>
                  <a:pt x="109537" y="109537"/>
                </a:lnTo>
                <a:lnTo>
                  <a:pt x="80962" y="109537"/>
                </a:lnTo>
                <a:cubicBezTo>
                  <a:pt x="73045" y="109537"/>
                  <a:pt x="66675" y="115907"/>
                  <a:pt x="66675" y="123825"/>
                </a:cubicBezTo>
                <a:cubicBezTo>
                  <a:pt x="66675" y="131743"/>
                  <a:pt x="73045" y="138113"/>
                  <a:pt x="80962" y="138113"/>
                </a:cubicBezTo>
                <a:lnTo>
                  <a:pt x="109537" y="138113"/>
                </a:lnTo>
                <a:lnTo>
                  <a:pt x="109537" y="166688"/>
                </a:lnTo>
                <a:cubicBezTo>
                  <a:pt x="109537" y="174605"/>
                  <a:pt x="115907" y="180975"/>
                  <a:pt x="123825" y="180975"/>
                </a:cubicBezTo>
                <a:cubicBezTo>
                  <a:pt x="131743" y="180975"/>
                  <a:pt x="138113" y="174605"/>
                  <a:pt x="138113" y="166688"/>
                </a:cubicBezTo>
                <a:lnTo>
                  <a:pt x="138113" y="138113"/>
                </a:lnTo>
                <a:lnTo>
                  <a:pt x="166688" y="138113"/>
                </a:lnTo>
                <a:cubicBezTo>
                  <a:pt x="174605" y="138113"/>
                  <a:pt x="180975" y="131743"/>
                  <a:pt x="180975" y="123825"/>
                </a:cubicBezTo>
                <a:cubicBezTo>
                  <a:pt x="180975" y="115907"/>
                  <a:pt x="174605" y="109537"/>
                  <a:pt x="166688" y="109537"/>
                </a:cubicBezTo>
                <a:lnTo>
                  <a:pt x="138113" y="109537"/>
                </a:lnTo>
                <a:lnTo>
                  <a:pt x="138113" y="80962"/>
                </a:lnTo>
                <a:cubicBezTo>
                  <a:pt x="138113" y="73045"/>
                  <a:pt x="131743" y="66675"/>
                  <a:pt x="123825" y="66675"/>
                </a:cubicBezTo>
                <a:close/>
              </a:path>
            </a:pathLst>
          </a:custGeom>
          <a:solidFill>
            <a:srgbClr val="004080"/>
          </a:solidFill>
        </p:spPr>
      </p:sp>
      <p:sp>
        <p:nvSpPr>
          <p:cNvPr id="12" name="Text 8"/>
          <p:cNvSpPr/>
          <p:nvPr>
            <p:custDataLst>
              <p:tags r:id="rId9"/>
            </p:custDataLst>
          </p:nvPr>
        </p:nvSpPr>
        <p:spPr>
          <a:xfrm>
            <a:off x="1168400" y="3937000"/>
            <a:ext cx="386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联合索引 (Composite Index)</a:t>
            </a:r>
            <a:endParaRPr lang="en-US" sz="1600" dirty="0"/>
          </a:p>
        </p:txBody>
      </p:sp>
      <p:sp>
        <p:nvSpPr>
          <p:cNvPr id="13" name="Text 9"/>
          <p:cNvSpPr/>
          <p:nvPr>
            <p:custDataLst>
              <p:tags r:id="rId10"/>
            </p:custDataLst>
          </p:nvPr>
        </p:nvSpPr>
        <p:spPr>
          <a:xfrm>
            <a:off x="1168400" y="4241800"/>
            <a:ext cx="3848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在作文表建立</a:t>
            </a:r>
            <a:r>
              <a:rPr lang="en-US" sz="1400" dirty="0">
                <a:solidFill>
                  <a:srgbClr val="004080"/>
                </a:solidFill>
                <a:highlight>
                  <a:srgbClr val="A8D0F5">
                    <a:alpha val="667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(学生ID, 题目ID) </a:t>
            </a: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，加速历史查询。</a:t>
            </a:r>
            <a:endParaRPr lang="en-US" sz="1600" dirty="0"/>
          </a:p>
        </p:txBody>
      </p:sp>
      <p:sp>
        <p:nvSpPr>
          <p:cNvPr id="14" name="Shape 10"/>
          <p:cNvSpPr/>
          <p:nvPr>
            <p:custDataLst>
              <p:tags r:id="rId11"/>
            </p:custDataLst>
          </p:nvPr>
        </p:nvSpPr>
        <p:spPr>
          <a:xfrm>
            <a:off x="254000" y="4876800"/>
            <a:ext cx="4978400" cy="914400"/>
          </a:xfrm>
          <a:custGeom>
            <a:avLst/>
            <a:gdLst/>
            <a:ahLst/>
            <a:cxnLst/>
            <a:rect l="l" t="t" r="r" b="b"/>
            <a:pathLst>
              <a:path w="5435600" h="914400">
                <a:moveTo>
                  <a:pt x="101599" y="0"/>
                </a:moveTo>
                <a:lnTo>
                  <a:pt x="5334001" y="0"/>
                </a:lnTo>
                <a:cubicBezTo>
                  <a:pt x="5390113" y="0"/>
                  <a:pt x="5435600" y="45487"/>
                  <a:pt x="5435600" y="101599"/>
                </a:cubicBezTo>
                <a:lnTo>
                  <a:pt x="5435600" y="812801"/>
                </a:lnTo>
                <a:cubicBezTo>
                  <a:pt x="5435600" y="868913"/>
                  <a:pt x="5390113" y="914400"/>
                  <a:pt x="5334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</p:spPr>
      </p:sp>
      <p:sp>
        <p:nvSpPr>
          <p:cNvPr id="15" name="Shape 11"/>
          <p:cNvSpPr/>
          <p:nvPr>
            <p:custDataLst>
              <p:tags r:id="rId12"/>
            </p:custDataLst>
          </p:nvPr>
        </p:nvSpPr>
        <p:spPr>
          <a:xfrm>
            <a:off x="539750" y="51816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49734" y="57150"/>
                </a:moveTo>
                <a:cubicBezTo>
                  <a:pt x="239851" y="57150"/>
                  <a:pt x="230267" y="59829"/>
                  <a:pt x="221873" y="64710"/>
                </a:cubicBezTo>
                <a:cubicBezTo>
                  <a:pt x="212467" y="55185"/>
                  <a:pt x="201513" y="47208"/>
                  <a:pt x="189428" y="41196"/>
                </a:cubicBezTo>
                <a:cubicBezTo>
                  <a:pt x="206216" y="26908"/>
                  <a:pt x="227588" y="19050"/>
                  <a:pt x="249734" y="19050"/>
                </a:cubicBezTo>
                <a:cubicBezTo>
                  <a:pt x="301169" y="19050"/>
                  <a:pt x="342900" y="60722"/>
                  <a:pt x="342900" y="112216"/>
                </a:cubicBezTo>
                <a:cubicBezTo>
                  <a:pt x="342900" y="136922"/>
                  <a:pt x="333077" y="160615"/>
                  <a:pt x="315635" y="178058"/>
                </a:cubicBezTo>
                <a:lnTo>
                  <a:pt x="273308" y="220385"/>
                </a:lnTo>
                <a:cubicBezTo>
                  <a:pt x="255865" y="237827"/>
                  <a:pt x="232172" y="247650"/>
                  <a:pt x="207466" y="247650"/>
                </a:cubicBezTo>
                <a:cubicBezTo>
                  <a:pt x="156031" y="247650"/>
                  <a:pt x="114300" y="205978"/>
                  <a:pt x="114300" y="154484"/>
                </a:cubicBezTo>
                <a:cubicBezTo>
                  <a:pt x="114300" y="153591"/>
                  <a:pt x="114300" y="152698"/>
                  <a:pt x="114360" y="151805"/>
                </a:cubicBezTo>
                <a:cubicBezTo>
                  <a:pt x="114657" y="141268"/>
                  <a:pt x="123408" y="132993"/>
                  <a:pt x="133945" y="133290"/>
                </a:cubicBezTo>
                <a:cubicBezTo>
                  <a:pt x="144482" y="133588"/>
                  <a:pt x="152757" y="142339"/>
                  <a:pt x="152460" y="152876"/>
                </a:cubicBezTo>
                <a:cubicBezTo>
                  <a:pt x="152460" y="153412"/>
                  <a:pt x="152460" y="153948"/>
                  <a:pt x="152460" y="154424"/>
                </a:cubicBezTo>
                <a:cubicBezTo>
                  <a:pt x="152460" y="184845"/>
                  <a:pt x="177105" y="209490"/>
                  <a:pt x="207526" y="209490"/>
                </a:cubicBezTo>
                <a:cubicBezTo>
                  <a:pt x="222111" y="209490"/>
                  <a:pt x="236101" y="203716"/>
                  <a:pt x="246459" y="193358"/>
                </a:cubicBezTo>
                <a:lnTo>
                  <a:pt x="288786" y="151031"/>
                </a:lnTo>
                <a:cubicBezTo>
                  <a:pt x="299085" y="140732"/>
                  <a:pt x="304919" y="126683"/>
                  <a:pt x="304919" y="112097"/>
                </a:cubicBezTo>
                <a:cubicBezTo>
                  <a:pt x="304919" y="81677"/>
                  <a:pt x="280273" y="57031"/>
                  <a:pt x="249853" y="57031"/>
                </a:cubicBezTo>
                <a:close/>
                <a:moveTo>
                  <a:pt x="163830" y="103168"/>
                </a:moveTo>
                <a:cubicBezTo>
                  <a:pt x="162699" y="102691"/>
                  <a:pt x="161568" y="102037"/>
                  <a:pt x="160556" y="101322"/>
                </a:cubicBezTo>
                <a:cubicBezTo>
                  <a:pt x="153055" y="97453"/>
                  <a:pt x="144482" y="95250"/>
                  <a:pt x="135493" y="95250"/>
                </a:cubicBezTo>
                <a:cubicBezTo>
                  <a:pt x="120908" y="95250"/>
                  <a:pt x="106918" y="101025"/>
                  <a:pt x="96560" y="111383"/>
                </a:cubicBezTo>
                <a:lnTo>
                  <a:pt x="54233" y="153710"/>
                </a:lnTo>
                <a:cubicBezTo>
                  <a:pt x="43934" y="164009"/>
                  <a:pt x="38100" y="178058"/>
                  <a:pt x="38100" y="192643"/>
                </a:cubicBezTo>
                <a:cubicBezTo>
                  <a:pt x="38100" y="223064"/>
                  <a:pt x="62746" y="247710"/>
                  <a:pt x="93166" y="247710"/>
                </a:cubicBezTo>
                <a:cubicBezTo>
                  <a:pt x="102989" y="247710"/>
                  <a:pt x="112574" y="245090"/>
                  <a:pt x="120967" y="240209"/>
                </a:cubicBezTo>
                <a:cubicBezTo>
                  <a:pt x="130373" y="249734"/>
                  <a:pt x="141327" y="257711"/>
                  <a:pt x="153472" y="263723"/>
                </a:cubicBezTo>
                <a:cubicBezTo>
                  <a:pt x="136684" y="277951"/>
                  <a:pt x="115372" y="285869"/>
                  <a:pt x="93166" y="285869"/>
                </a:cubicBezTo>
                <a:cubicBezTo>
                  <a:pt x="41731" y="285869"/>
                  <a:pt x="0" y="244197"/>
                  <a:pt x="0" y="192703"/>
                </a:cubicBezTo>
                <a:cubicBezTo>
                  <a:pt x="0" y="167997"/>
                  <a:pt x="9823" y="144304"/>
                  <a:pt x="27265" y="126861"/>
                </a:cubicBezTo>
                <a:lnTo>
                  <a:pt x="69592" y="84534"/>
                </a:lnTo>
                <a:cubicBezTo>
                  <a:pt x="87035" y="67092"/>
                  <a:pt x="110728" y="57269"/>
                  <a:pt x="135434" y="57269"/>
                </a:cubicBezTo>
                <a:cubicBezTo>
                  <a:pt x="186988" y="57269"/>
                  <a:pt x="228600" y="99298"/>
                  <a:pt x="228600" y="150674"/>
                </a:cubicBezTo>
                <a:cubicBezTo>
                  <a:pt x="228600" y="151448"/>
                  <a:pt x="228600" y="152221"/>
                  <a:pt x="228600" y="152995"/>
                </a:cubicBezTo>
                <a:cubicBezTo>
                  <a:pt x="228362" y="163532"/>
                  <a:pt x="219611" y="171807"/>
                  <a:pt x="209074" y="171569"/>
                </a:cubicBezTo>
                <a:cubicBezTo>
                  <a:pt x="198537" y="171331"/>
                  <a:pt x="190262" y="162580"/>
                  <a:pt x="190500" y="152043"/>
                </a:cubicBezTo>
                <a:cubicBezTo>
                  <a:pt x="190500" y="151567"/>
                  <a:pt x="190500" y="151150"/>
                  <a:pt x="190500" y="150674"/>
                </a:cubicBezTo>
                <a:cubicBezTo>
                  <a:pt x="190500" y="130612"/>
                  <a:pt x="179784" y="112990"/>
                  <a:pt x="163830" y="103287"/>
                </a:cubicBezTo>
                <a:close/>
              </a:path>
            </a:pathLst>
          </a:custGeom>
          <a:solidFill>
            <a:srgbClr val="004080"/>
          </a:solidFill>
        </p:spPr>
      </p:sp>
      <p:sp>
        <p:nvSpPr>
          <p:cNvPr id="16" name="Text 12"/>
          <p:cNvSpPr/>
          <p:nvPr>
            <p:custDataLst>
              <p:tags r:id="rId13"/>
            </p:custDataLst>
          </p:nvPr>
        </p:nvSpPr>
        <p:spPr>
          <a:xfrm>
            <a:off x="1168400" y="5054600"/>
            <a:ext cx="3479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外键索引 (FK Index)</a:t>
            </a:r>
            <a:endParaRPr lang="en-US" sz="1600" dirty="0"/>
          </a:p>
        </p:txBody>
      </p:sp>
      <p:sp>
        <p:nvSpPr>
          <p:cNvPr id="17" name="Text 13"/>
          <p:cNvSpPr/>
          <p:nvPr>
            <p:custDataLst>
              <p:tags r:id="rId14"/>
            </p:custDataLst>
          </p:nvPr>
        </p:nvSpPr>
        <p:spPr>
          <a:xfrm>
            <a:off x="1168400" y="5359400"/>
            <a:ext cx="3467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在批改表建立</a:t>
            </a:r>
            <a:r>
              <a:rPr lang="en-US" sz="1400" dirty="0">
                <a:solidFill>
                  <a:srgbClr val="004080"/>
                </a:solidFill>
                <a:highlight>
                  <a:srgbClr val="A8D0F5">
                    <a:alpha val="667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作文ID </a:t>
            </a: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索引，实现快速关联。</a:t>
            </a:r>
            <a:endParaRPr lang="en-US" sz="1600" dirty="0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321300" y="2590800"/>
            <a:ext cx="6534150" cy="32137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7150" y="497842"/>
            <a:ext cx="1187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子模式与权限模型</a:t>
            </a:r>
            <a:endParaRPr lang="en-US" sz="1600" dirty="0"/>
          </a:p>
        </p:txBody>
      </p:sp>
      <p:graphicFrame>
        <p:nvGraphicFramePr>
          <p:cNvPr id="21" name="Table 0"/>
          <p:cNvGraphicFramePr>
            <a:graphicFrameLocks noGrp="1"/>
          </p:cNvGraphicFramePr>
          <p:nvPr/>
        </p:nvGraphicFramePr>
        <p:xfrm>
          <a:off x="1591628" y="1349377"/>
          <a:ext cx="9008745" cy="3900170"/>
        </p:xfrm>
        <a:graphic>
          <a:graphicData uri="http://schemas.openxmlformats.org/drawingml/2006/table">
            <a:tbl>
              <a:tblPr/>
              <a:tblGrid>
                <a:gridCol w="2905760"/>
                <a:gridCol w="2034540"/>
                <a:gridCol w="2033905"/>
                <a:gridCol w="2034540"/>
              </a:tblGrid>
              <a:tr h="5422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zh-CN" sz="1400" b="1" u="none" spc="120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数据表</a:t>
                      </a:r>
                      <a:r>
                        <a:rPr lang="en-US" altLang="zh-CN" sz="1400" b="1" u="none" spc="120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/</a:t>
                      </a:r>
                      <a:r>
                        <a:rPr lang="zh-CN" altLang="en-US" sz="1400" b="1" u="none" spc="120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视图</a:t>
                      </a:r>
                      <a:endParaRPr lang="zh-CN" altLang="en-US" sz="1400" b="1" u="none" spc="120" dirty="0">
                        <a:solidFill>
                          <a:schemeClr val="tx1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</a:endParaRPr>
                    </a:p>
                  </a:txBody>
                  <a:tcPr marL="254000" marR="254000" marT="127000" marB="127000" anchor="ctr">
                    <a:lnL w="0" cap="flat" cmpd="sng" algn="ctr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altLang="zh-CN" sz="1400" b="1" u="none" spc="120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      </a:t>
                      </a:r>
                      <a:r>
                        <a:rPr lang="zh-CN" sz="1400" b="1" u="none" spc="120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学生</a:t>
                      </a:r>
                      <a:endParaRPr lang="zh-CN" sz="1400" b="1" u="none" spc="120" dirty="0">
                        <a:solidFill>
                          <a:schemeClr val="tx1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altLang="zh-CN" sz="1400" b="1" u="none" spc="120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          AI</a:t>
                      </a:r>
                      <a:r>
                        <a:rPr lang="zh-CN" altLang="en-US" sz="1400" b="1" u="none" spc="120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服务</a:t>
                      </a:r>
                      <a:endParaRPr lang="zh-CN" altLang="en-US" sz="1400" b="1" u="none" spc="120" dirty="0">
                        <a:solidFill>
                          <a:schemeClr val="tx1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1400" b="1" u="none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            </a:t>
                      </a:r>
                      <a:r>
                        <a:rPr lang="zh-CN" altLang="en-US" sz="1400" b="1" u="none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教师</a:t>
                      </a:r>
                      <a:r>
                        <a:rPr lang="en-US" altLang="zh-CN" sz="1400" b="1" u="none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/</a:t>
                      </a:r>
                      <a:r>
                        <a:rPr lang="zh-CN" altLang="en-US" sz="1400" b="1" u="none" dirty="0">
                          <a:solidFill>
                            <a:schemeClr val="tx1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管理员</a:t>
                      </a:r>
                      <a:endParaRPr lang="zh-CN" altLang="en-US" sz="1400" b="1" u="none" dirty="0">
                        <a:solidFill>
                          <a:schemeClr val="tx1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5422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zh-CN" altLang="en-US" sz="1400" b="1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学生</a:t>
                      </a:r>
                      <a:r>
                        <a:rPr lang="en-US" altLang="zh-CN" sz="1400" b="1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(Student)</a:t>
                      </a:r>
                      <a:endParaRPr lang="en-US" altLang="zh-CN" sz="1400" b="1" u="none" dirty="0">
                        <a:solidFill>
                          <a:srgbClr val="000000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</a:endParaRPr>
                    </a:p>
                  </a:txBody>
                  <a:tcPr marL="254000" marR="254000" marT="127000" marB="127000" anchor="ctr">
                    <a:lnL w="0" cap="flat" cmpd="sng" algn="ctr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● </a:t>
                      </a:r>
                      <a:r>
                        <a:rPr lang="zh-CN" altLang="en-US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仅自身</a:t>
                      </a:r>
                      <a:endParaRPr lang="zh-CN" altLang="en-US" sz="1400" b="0" i="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altLang="en-US" sz="1400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◐</a:t>
                      </a:r>
                      <a:r>
                        <a:rPr lang="en-US" altLang="zh-CN" sz="1400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 </a:t>
                      </a:r>
                      <a:r>
                        <a:rPr lang="zh-CN" altLang="en-US" sz="1400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读</a:t>
                      </a:r>
                      <a:r>
                        <a:rPr lang="en-US" altLang="zh-CN" sz="1400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/</a:t>
                      </a:r>
                      <a:r>
                        <a:rPr lang="zh-CN" altLang="en-US" sz="1400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更新</a:t>
                      </a:r>
                      <a:endParaRPr lang="zh-CN" altLang="en-US" sz="1400" u="none" dirty="0">
                        <a:solidFill>
                          <a:srgbClr val="000000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★ </a:t>
                      </a:r>
                      <a:r>
                        <a:rPr lang="zh-CN" altLang="en-US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完全</a:t>
                      </a:r>
                      <a:endParaRPr lang="zh-CN" altLang="en-US" sz="1400" b="0" i="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4165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400" b="1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作文</a:t>
                      </a:r>
                      <a:r>
                        <a:rPr lang="en-US" altLang="zh-CN" sz="1400" b="1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(Essay)</a:t>
                      </a:r>
                      <a:endParaRPr lang="en-US" altLang="zh-CN" sz="1400" b="1" dirty="0"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charset="-122"/>
                      </a:endParaRPr>
                    </a:p>
                  </a:txBody>
                  <a:tcPr marL="254000" marR="254000" marT="127000" marB="127000" anchor="ctr">
                    <a:lnL w="0" cap="flat" cmpd="sng" algn="ctr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en-US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▲</a:t>
                      </a:r>
                      <a:r>
                        <a:rPr lang="en-US" altLang="zh-CN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 </a:t>
                      </a:r>
                      <a:r>
                        <a:rPr lang="zh-CN" altLang="en-US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读</a:t>
                      </a:r>
                      <a:r>
                        <a:rPr lang="en-US" altLang="zh-CN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/</a:t>
                      </a:r>
                      <a:r>
                        <a:rPr lang="zh-CN" altLang="en-US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新增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  <a:sym typeface="+mn-ea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▲ </a:t>
                      </a:r>
                      <a:r>
                        <a:rPr lang="zh-CN" altLang="en-US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读</a:t>
                      </a:r>
                      <a:endParaRPr lang="zh-CN" altLang="en-US" sz="1400" b="0" i="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★ </a:t>
                      </a:r>
                      <a:r>
                        <a:rPr lang="zh-CN" altLang="en-US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完全</a:t>
                      </a:r>
                      <a:endParaRPr lang="zh-CN" altLang="en-US" sz="1400" b="0" i="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422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zh-CN" altLang="en-US" sz="1400" b="1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批改结果</a:t>
                      </a:r>
                      <a:r>
                        <a:rPr lang="en-US" altLang="zh-CN" sz="1400" b="1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(Grading)</a:t>
                      </a:r>
                      <a:endParaRPr lang="en-US" altLang="zh-CN" sz="1400" b="1" u="none" dirty="0">
                        <a:solidFill>
                          <a:srgbClr val="000000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</a:endParaRPr>
                    </a:p>
                  </a:txBody>
                  <a:tcPr marL="254000" marR="254000" marT="127000" marB="127000" anchor="ctr">
                    <a:lnL w="0" cap="flat" cmpd="sng" algn="ctr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○ </a:t>
                      </a:r>
                      <a:r>
                        <a:rPr lang="zh-CN" altLang="en-US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只读</a:t>
                      </a:r>
                      <a:endParaRPr lang="zh-CN" altLang="en-US" sz="1400" b="0" i="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altLang="en-US" sz="1400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▲</a:t>
                      </a:r>
                      <a:r>
                        <a:rPr lang="en-US" altLang="zh-CN" sz="1400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 </a:t>
                      </a:r>
                      <a:r>
                        <a:rPr lang="zh-CN" altLang="en-US" sz="1400" u="none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新增</a:t>
                      </a:r>
                      <a:endParaRPr lang="zh-CN" altLang="en-US" sz="1400" u="none" dirty="0">
                        <a:solidFill>
                          <a:srgbClr val="000000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★ </a:t>
                      </a:r>
                      <a:r>
                        <a:rPr lang="zh-CN" altLang="en-US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完全</a:t>
                      </a:r>
                      <a:endParaRPr lang="zh-CN" altLang="en-US" sz="1400" b="0" i="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4229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400" b="1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训练计划</a:t>
                      </a:r>
                      <a:r>
                        <a:rPr lang="en-US" altLang="zh-CN" sz="1400" b="1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(TrainingPlan)</a:t>
                      </a:r>
                      <a:endParaRPr lang="en-US" altLang="zh-CN" sz="1400" b="1" dirty="0"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charset="-122"/>
                      </a:endParaRPr>
                    </a:p>
                  </a:txBody>
                  <a:tcPr marL="254000" marR="254000" marT="127000" marB="127000" anchor="ctr">
                    <a:lnL w="0" cap="flat" cmpd="sng" algn="ctr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en-US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○</a:t>
                      </a:r>
                      <a:r>
                        <a:rPr lang="en-US" altLang="zh-CN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 </a:t>
                      </a:r>
                      <a:r>
                        <a:rPr lang="zh-CN" altLang="en-US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只读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  <a:sym typeface="+mn-ea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en-US" sz="1400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▲</a:t>
                      </a:r>
                      <a:r>
                        <a:rPr lang="en-US" altLang="zh-CN" sz="1400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 </a:t>
                      </a:r>
                      <a:r>
                        <a:rPr lang="zh-CN" altLang="en-US" sz="1400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新增</a:t>
                      </a:r>
                      <a:endParaRPr lang="zh-CN" altLang="en-US" sz="1400" dirty="0"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charset="-122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★ </a:t>
                      </a:r>
                      <a:r>
                        <a:rPr lang="zh-CN" altLang="en-US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完全</a:t>
                      </a:r>
                      <a:endParaRPr lang="zh-CN" altLang="en-US" sz="1400" b="0" i="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4229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400" b="1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题目</a:t>
                      </a:r>
                      <a:r>
                        <a:rPr lang="en-US" altLang="zh-CN" sz="1400" b="1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(Topic)</a:t>
                      </a:r>
                      <a:endParaRPr lang="en-US" altLang="zh-CN" sz="1400" b="1" dirty="0"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charset="-122"/>
                      </a:endParaRPr>
                    </a:p>
                  </a:txBody>
                  <a:tcPr marL="254000" marR="254000" marT="127000" marB="127000" anchor="ctr">
                    <a:lnL w="0" cap="flat" cmpd="sng" algn="ctr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en-US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○</a:t>
                      </a:r>
                      <a:r>
                        <a:rPr lang="en-US" altLang="zh-CN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 </a:t>
                      </a:r>
                      <a:r>
                        <a:rPr lang="zh-CN" altLang="en-US" sz="140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  <a:sym typeface="+mn-ea"/>
                        </a:rPr>
                        <a:t>只读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  <a:sym typeface="+mn-ea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○ </a:t>
                      </a:r>
                      <a:r>
                        <a:rPr lang="zh-CN" altLang="en-US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只读</a:t>
                      </a:r>
                      <a:endParaRPr lang="zh-CN" altLang="en-US" sz="1400" b="0" i="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★ </a:t>
                      </a:r>
                      <a:r>
                        <a:rPr lang="zh-CN" altLang="en-US" sz="1400" b="0" i="0">
                          <a:latin typeface="Calibri" panose="020F0502020204030204" charset="0"/>
                          <a:ea typeface="Arial" panose="020B0604020202020204" pitchFamily="34" charset="0"/>
                        </a:rPr>
                        <a:t>完全</a:t>
                      </a:r>
                      <a:endParaRPr lang="zh-CN" altLang="en-US" sz="1400" b="0" i="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64706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zh-CN" altLang="en-US" sz="1400" b="1" u="none" spc="12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能力追踪视图</a:t>
                      </a:r>
                      <a:r>
                        <a:rPr lang="en-US" altLang="zh-CN" sz="1400" b="1" u="none" spc="120" dirty="0">
                          <a:solidFill>
                            <a:srgbClr val="000000"/>
                          </a:solidFill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pitchFamily="34" charset="-120"/>
                        </a:rPr>
                        <a:t>(VIEW)</a:t>
                      </a:r>
                      <a:endParaRPr lang="en-US" altLang="zh-CN" sz="1400" b="1" u="none" spc="120" dirty="0">
                        <a:solidFill>
                          <a:srgbClr val="000000"/>
                        </a:solidFill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pitchFamily="34" charset="-120"/>
                      </a:endParaRPr>
                    </a:p>
                  </a:txBody>
                  <a:tcPr marL="254000" marR="254000" marT="127000" marB="127000" anchor="ctr">
                    <a:lnL w="0" cap="flat" cmpd="sng" algn="ctr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0" cap="flat" cmpd="sng" algn="ctr">
                      <a:noFill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b="1" i="0" spc="120">
                          <a:latin typeface="Calibri" panose="020F0502020204030204" charset="0"/>
                          <a:ea typeface="Arial" panose="020B0604020202020204" pitchFamily="34" charset="0"/>
                        </a:rPr>
                        <a:t>—</a:t>
                      </a:r>
                      <a:endParaRPr lang="en-US" altLang="zh-CN" sz="1200" b="1" i="0" spc="12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0" cap="flat" cmpd="sng" algn="ctr">
                      <a:noFill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base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b="1" i="0" spc="120">
                          <a:latin typeface="Calibri" panose="020F0502020204030204" charset="0"/>
                          <a:ea typeface="Arial" panose="020B0604020202020204" pitchFamily="34" charset="0"/>
                        </a:rPr>
                        <a:t>—</a:t>
                      </a:r>
                      <a:endParaRPr lang="en-US" altLang="zh-CN" sz="1200" b="1" i="0" spc="120">
                        <a:latin typeface="Calibri" panose="020F0502020204030204" charset="0"/>
                        <a:ea typeface="Arial" panose="020B0604020202020204" pitchFamily="34" charset="0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0" cap="flat" cmpd="sng" algn="ctr">
                      <a:noFill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1400" b="0" spc="120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★</a:t>
                      </a:r>
                      <a:r>
                        <a:rPr lang="en-US" altLang="zh-CN" sz="1400" b="0" spc="120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 </a:t>
                      </a:r>
                      <a:r>
                        <a:rPr lang="zh-CN" altLang="en-US" sz="1400" b="0" spc="120" dirty="0">
                          <a:latin typeface="Calibri" panose="020F0502020204030204" charset="0"/>
                          <a:ea typeface="Arial" panose="020B0604020202020204" pitchFamily="34" charset="0"/>
                          <a:cs typeface="微软雅黑" panose="020B0503020204020204" charset="-122"/>
                        </a:rPr>
                        <a:t>只读</a:t>
                      </a:r>
                      <a:endParaRPr lang="zh-CN" altLang="en-US" sz="1400" b="0" spc="120" dirty="0">
                        <a:latin typeface="Calibri" panose="020F0502020204030204" charset="0"/>
                        <a:ea typeface="Arial" panose="020B0604020202020204" pitchFamily="34" charset="0"/>
                        <a:cs typeface="微软雅黑" panose="020B0503020204020204" charset="-122"/>
                      </a:endParaRPr>
                    </a:p>
                  </a:txBody>
                  <a:tcPr marL="254000" marR="254000" marT="127000" marB="127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0" cap="flat" cmpd="sng" algn="ctr">
                      <a:noFill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Text 1"/>
          <p:cNvSpPr/>
          <p:nvPr/>
        </p:nvSpPr>
        <p:spPr>
          <a:xfrm>
            <a:off x="158750" y="5760724"/>
            <a:ext cx="1177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通过细粒度授权，防止越权访问，实现数据共享，满足合规与审计需求。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130165" y="1470660"/>
            <a:ext cx="303530" cy="3302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79561" y="-9674"/>
                </a:moveTo>
                <a:cubicBezTo>
                  <a:pt x="171078" y="-11385"/>
                  <a:pt x="162371" y="-11385"/>
                  <a:pt x="153888" y="-9674"/>
                </a:cubicBezTo>
                <a:lnTo>
                  <a:pt x="14362" y="18231"/>
                </a:lnTo>
                <a:cubicBezTo>
                  <a:pt x="6028" y="19869"/>
                  <a:pt x="0" y="27236"/>
                  <a:pt x="0" y="35719"/>
                </a:cubicBezTo>
                <a:cubicBezTo>
                  <a:pt x="0" y="43383"/>
                  <a:pt x="4837" y="50081"/>
                  <a:pt x="11906" y="52536"/>
                </a:cubicBezTo>
                <a:lnTo>
                  <a:pt x="11906" y="107156"/>
                </a:lnTo>
                <a:lnTo>
                  <a:pt x="223" y="165646"/>
                </a:lnTo>
                <a:cubicBezTo>
                  <a:pt x="74" y="166315"/>
                  <a:pt x="0" y="167060"/>
                  <a:pt x="0" y="167804"/>
                </a:cubicBezTo>
                <a:cubicBezTo>
                  <a:pt x="0" y="173757"/>
                  <a:pt x="4837" y="178668"/>
                  <a:pt x="10864" y="178668"/>
                </a:cubicBezTo>
                <a:lnTo>
                  <a:pt x="36835" y="178668"/>
                </a:lnTo>
                <a:cubicBezTo>
                  <a:pt x="42788" y="178668"/>
                  <a:pt x="47699" y="173831"/>
                  <a:pt x="47699" y="167804"/>
                </a:cubicBezTo>
                <a:cubicBezTo>
                  <a:pt x="47699" y="167060"/>
                  <a:pt x="47625" y="166390"/>
                  <a:pt x="47476" y="165646"/>
                </a:cubicBezTo>
                <a:lnTo>
                  <a:pt x="35719" y="107156"/>
                </a:lnTo>
                <a:lnTo>
                  <a:pt x="35719" y="57522"/>
                </a:lnTo>
                <a:lnTo>
                  <a:pt x="71438" y="64666"/>
                </a:lnTo>
                <a:lnTo>
                  <a:pt x="71438" y="107156"/>
                </a:lnTo>
                <a:cubicBezTo>
                  <a:pt x="71438" y="159767"/>
                  <a:pt x="114077" y="202406"/>
                  <a:pt x="166688" y="202406"/>
                </a:cubicBezTo>
                <a:cubicBezTo>
                  <a:pt x="219298" y="202406"/>
                  <a:pt x="261938" y="159767"/>
                  <a:pt x="261938" y="107156"/>
                </a:cubicBezTo>
                <a:lnTo>
                  <a:pt x="261938" y="64666"/>
                </a:lnTo>
                <a:lnTo>
                  <a:pt x="319013" y="53280"/>
                </a:lnTo>
                <a:cubicBezTo>
                  <a:pt x="327347" y="51569"/>
                  <a:pt x="333375" y="44202"/>
                  <a:pt x="333375" y="35719"/>
                </a:cubicBezTo>
                <a:cubicBezTo>
                  <a:pt x="333375" y="27236"/>
                  <a:pt x="327347" y="19869"/>
                  <a:pt x="319013" y="18231"/>
                </a:cubicBezTo>
                <a:lnTo>
                  <a:pt x="179561" y="-9674"/>
                </a:lnTo>
                <a:close/>
                <a:moveTo>
                  <a:pt x="166688" y="166688"/>
                </a:moveTo>
                <a:cubicBezTo>
                  <a:pt x="133796" y="166688"/>
                  <a:pt x="107156" y="140047"/>
                  <a:pt x="107156" y="107156"/>
                </a:cubicBezTo>
                <a:lnTo>
                  <a:pt x="226219" y="107156"/>
                </a:lnTo>
                <a:cubicBezTo>
                  <a:pt x="226219" y="140047"/>
                  <a:pt x="199579" y="166688"/>
                  <a:pt x="166688" y="166688"/>
                </a:cubicBezTo>
                <a:close/>
                <a:moveTo>
                  <a:pt x="89371" y="238199"/>
                </a:moveTo>
                <a:cubicBezTo>
                  <a:pt x="43681" y="259184"/>
                  <a:pt x="11906" y="305321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148828" y="381000"/>
                </a:lnTo>
                <a:lnTo>
                  <a:pt x="148828" y="272355"/>
                </a:lnTo>
                <a:lnTo>
                  <a:pt x="106114" y="240357"/>
                </a:lnTo>
                <a:cubicBezTo>
                  <a:pt x="101278" y="236711"/>
                  <a:pt x="94804" y="235744"/>
                  <a:pt x="89297" y="238274"/>
                </a:cubicBezTo>
                <a:close/>
                <a:moveTo>
                  <a:pt x="184547" y="381000"/>
                </a:move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305321"/>
                  <a:pt x="289694" y="259184"/>
                  <a:pt x="244004" y="238274"/>
                </a:cubicBezTo>
                <a:cubicBezTo>
                  <a:pt x="238497" y="235744"/>
                  <a:pt x="232023" y="236711"/>
                  <a:pt x="227186" y="240357"/>
                </a:cubicBezTo>
                <a:lnTo>
                  <a:pt x="184472" y="272355"/>
                </a:lnTo>
                <a:lnTo>
                  <a:pt x="184472" y="381000"/>
                </a:lnTo>
                <a:close/>
              </a:path>
            </a:pathLst>
          </a:custGeom>
          <a:solidFill>
            <a:srgbClr val="004080"/>
          </a:solidFill>
        </p:spPr>
      </p:sp>
      <p:sp>
        <p:nvSpPr>
          <p:cNvPr id="12" name="Shape 8"/>
          <p:cNvSpPr/>
          <p:nvPr/>
        </p:nvSpPr>
        <p:spPr>
          <a:xfrm>
            <a:off x="6988810" y="147066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61938" y="0"/>
                </a:moveTo>
                <a:cubicBezTo>
                  <a:pt x="261938" y="-13171"/>
                  <a:pt x="251296" y="-23812"/>
                  <a:pt x="238125" y="-23812"/>
                </a:cubicBezTo>
                <a:cubicBezTo>
                  <a:pt x="224954" y="-23812"/>
                  <a:pt x="214313" y="-13171"/>
                  <a:pt x="214313" y="0"/>
                </a:cubicBezTo>
                <a:lnTo>
                  <a:pt x="214313" y="47625"/>
                </a:lnTo>
                <a:lnTo>
                  <a:pt x="142875" y="47625"/>
                </a:lnTo>
                <a:cubicBezTo>
                  <a:pt x="103436" y="47625"/>
                  <a:pt x="71438" y="79623"/>
                  <a:pt x="71438" y="119063"/>
                </a:cubicBezTo>
                <a:lnTo>
                  <a:pt x="71438" y="285750"/>
                </a:lnTo>
                <a:cubicBezTo>
                  <a:pt x="71438" y="325189"/>
                  <a:pt x="103436" y="357188"/>
                  <a:pt x="142875" y="357188"/>
                </a:cubicBezTo>
                <a:lnTo>
                  <a:pt x="333375" y="357188"/>
                </a:lnTo>
                <a:cubicBezTo>
                  <a:pt x="372814" y="357188"/>
                  <a:pt x="404813" y="325189"/>
                  <a:pt x="404813" y="285750"/>
                </a:cubicBezTo>
                <a:lnTo>
                  <a:pt x="404813" y="119063"/>
                </a:lnTo>
                <a:cubicBezTo>
                  <a:pt x="404813" y="79623"/>
                  <a:pt x="372814" y="47625"/>
                  <a:pt x="333375" y="47625"/>
                </a:cubicBezTo>
                <a:lnTo>
                  <a:pt x="261938" y="47625"/>
                </a:lnTo>
                <a:lnTo>
                  <a:pt x="261938" y="0"/>
                </a:lnTo>
                <a:close/>
                <a:moveTo>
                  <a:pt x="119063" y="273844"/>
                </a:moveTo>
                <a:cubicBezTo>
                  <a:pt x="119063" y="263947"/>
                  <a:pt x="127025" y="255984"/>
                  <a:pt x="136922" y="255984"/>
                </a:cubicBezTo>
                <a:lnTo>
                  <a:pt x="160734" y="255984"/>
                </a:lnTo>
                <a:cubicBezTo>
                  <a:pt x="170631" y="255984"/>
                  <a:pt x="178594" y="263947"/>
                  <a:pt x="178594" y="273844"/>
                </a:cubicBezTo>
                <a:cubicBezTo>
                  <a:pt x="178594" y="283741"/>
                  <a:pt x="170631" y="291703"/>
                  <a:pt x="160734" y="291703"/>
                </a:cubicBezTo>
                <a:lnTo>
                  <a:pt x="136922" y="291703"/>
                </a:lnTo>
                <a:cubicBezTo>
                  <a:pt x="127025" y="291703"/>
                  <a:pt x="119063" y="283741"/>
                  <a:pt x="119063" y="273844"/>
                </a:cubicBezTo>
                <a:close/>
                <a:moveTo>
                  <a:pt x="208359" y="273844"/>
                </a:moveTo>
                <a:cubicBezTo>
                  <a:pt x="208359" y="263947"/>
                  <a:pt x="216322" y="255984"/>
                  <a:pt x="226219" y="255984"/>
                </a:cubicBezTo>
                <a:lnTo>
                  <a:pt x="250031" y="255984"/>
                </a:lnTo>
                <a:cubicBezTo>
                  <a:pt x="259928" y="255984"/>
                  <a:pt x="267891" y="263947"/>
                  <a:pt x="267891" y="273844"/>
                </a:cubicBezTo>
                <a:cubicBezTo>
                  <a:pt x="267891" y="283741"/>
                  <a:pt x="259928" y="291703"/>
                  <a:pt x="250031" y="291703"/>
                </a:cubicBezTo>
                <a:lnTo>
                  <a:pt x="226219" y="291703"/>
                </a:lnTo>
                <a:cubicBezTo>
                  <a:pt x="216322" y="291703"/>
                  <a:pt x="208359" y="283741"/>
                  <a:pt x="208359" y="273844"/>
                </a:cubicBezTo>
                <a:close/>
                <a:moveTo>
                  <a:pt x="297656" y="273844"/>
                </a:moveTo>
                <a:cubicBezTo>
                  <a:pt x="297656" y="263947"/>
                  <a:pt x="305619" y="255984"/>
                  <a:pt x="315516" y="255984"/>
                </a:cubicBezTo>
                <a:lnTo>
                  <a:pt x="339328" y="255984"/>
                </a:lnTo>
                <a:cubicBezTo>
                  <a:pt x="349225" y="255984"/>
                  <a:pt x="357188" y="263947"/>
                  <a:pt x="357188" y="273844"/>
                </a:cubicBezTo>
                <a:cubicBezTo>
                  <a:pt x="357188" y="283741"/>
                  <a:pt x="349225" y="291703"/>
                  <a:pt x="339328" y="291703"/>
                </a:cubicBezTo>
                <a:lnTo>
                  <a:pt x="315516" y="291703"/>
                </a:lnTo>
                <a:cubicBezTo>
                  <a:pt x="305619" y="291703"/>
                  <a:pt x="297656" y="283741"/>
                  <a:pt x="297656" y="273844"/>
                </a:cubicBezTo>
                <a:close/>
                <a:moveTo>
                  <a:pt x="166688" y="130969"/>
                </a:moveTo>
                <a:cubicBezTo>
                  <a:pt x="186401" y="130969"/>
                  <a:pt x="202406" y="146974"/>
                  <a:pt x="202406" y="166688"/>
                </a:cubicBezTo>
                <a:cubicBezTo>
                  <a:pt x="202406" y="186401"/>
                  <a:pt x="186401" y="202406"/>
                  <a:pt x="166688" y="202406"/>
                </a:cubicBezTo>
                <a:cubicBezTo>
                  <a:pt x="146974" y="202406"/>
                  <a:pt x="130969" y="186401"/>
                  <a:pt x="130969" y="166688"/>
                </a:cubicBezTo>
                <a:cubicBezTo>
                  <a:pt x="130969" y="146974"/>
                  <a:pt x="146974" y="130969"/>
                  <a:pt x="166688" y="130969"/>
                </a:cubicBezTo>
                <a:close/>
                <a:moveTo>
                  <a:pt x="273844" y="166688"/>
                </a:moveTo>
                <a:cubicBezTo>
                  <a:pt x="273844" y="146974"/>
                  <a:pt x="289849" y="130969"/>
                  <a:pt x="309563" y="130969"/>
                </a:cubicBezTo>
                <a:cubicBezTo>
                  <a:pt x="329276" y="130969"/>
                  <a:pt x="345281" y="146974"/>
                  <a:pt x="345281" y="166688"/>
                </a:cubicBezTo>
                <a:cubicBezTo>
                  <a:pt x="345281" y="186401"/>
                  <a:pt x="329276" y="202406"/>
                  <a:pt x="309563" y="202406"/>
                </a:cubicBezTo>
                <a:cubicBezTo>
                  <a:pt x="289849" y="202406"/>
                  <a:pt x="273844" y="186401"/>
                  <a:pt x="273844" y="166688"/>
                </a:cubicBezTo>
                <a:close/>
                <a:moveTo>
                  <a:pt x="47625" y="166688"/>
                </a:moveTo>
                <a:cubicBezTo>
                  <a:pt x="47625" y="153516"/>
                  <a:pt x="36984" y="142875"/>
                  <a:pt x="23812" y="142875"/>
                </a:cubicBezTo>
                <a:cubicBezTo>
                  <a:pt x="10641" y="142875"/>
                  <a:pt x="0" y="153516"/>
                  <a:pt x="0" y="166688"/>
                </a:cubicBezTo>
                <a:lnTo>
                  <a:pt x="0" y="238125"/>
                </a:lnTo>
                <a:cubicBezTo>
                  <a:pt x="0" y="251296"/>
                  <a:pt x="10641" y="261938"/>
                  <a:pt x="23812" y="261938"/>
                </a:cubicBezTo>
                <a:cubicBezTo>
                  <a:pt x="36984" y="261938"/>
                  <a:pt x="47625" y="251296"/>
                  <a:pt x="47625" y="238125"/>
                </a:cubicBezTo>
                <a:lnTo>
                  <a:pt x="47625" y="166688"/>
                </a:lnTo>
                <a:close/>
                <a:moveTo>
                  <a:pt x="452438" y="142875"/>
                </a:moveTo>
                <a:cubicBezTo>
                  <a:pt x="439266" y="142875"/>
                  <a:pt x="428625" y="153516"/>
                  <a:pt x="428625" y="166688"/>
                </a:cubicBezTo>
                <a:lnTo>
                  <a:pt x="428625" y="238125"/>
                </a:lnTo>
                <a:cubicBezTo>
                  <a:pt x="428625" y="251296"/>
                  <a:pt x="439266" y="261938"/>
                  <a:pt x="452438" y="261938"/>
                </a:cubicBezTo>
                <a:cubicBezTo>
                  <a:pt x="465609" y="261938"/>
                  <a:pt x="476250" y="251296"/>
                  <a:pt x="476250" y="238125"/>
                </a:cubicBezTo>
                <a:lnTo>
                  <a:pt x="476250" y="166688"/>
                </a:lnTo>
                <a:cubicBezTo>
                  <a:pt x="476250" y="153516"/>
                  <a:pt x="465609" y="142875"/>
                  <a:pt x="452438" y="142875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</p:spPr>
      </p:sp>
      <p:sp>
        <p:nvSpPr>
          <p:cNvPr id="18" name="Shape 14"/>
          <p:cNvSpPr/>
          <p:nvPr/>
        </p:nvSpPr>
        <p:spPr>
          <a:xfrm>
            <a:off x="8858250" y="147066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95250" y="71438"/>
                </a:moveTo>
                <a:cubicBezTo>
                  <a:pt x="95250" y="45169"/>
                  <a:pt x="116607" y="23812"/>
                  <a:pt x="142875" y="23812"/>
                </a:cubicBezTo>
                <a:lnTo>
                  <a:pt x="404813" y="23812"/>
                </a:lnTo>
                <a:cubicBezTo>
                  <a:pt x="431081" y="23812"/>
                  <a:pt x="452438" y="45169"/>
                  <a:pt x="452438" y="71438"/>
                </a:cubicBezTo>
                <a:lnTo>
                  <a:pt x="452438" y="250031"/>
                </a:lnTo>
                <a:lnTo>
                  <a:pt x="381000" y="250031"/>
                </a:lnTo>
                <a:lnTo>
                  <a:pt x="381000" y="238125"/>
                </a:lnTo>
                <a:cubicBezTo>
                  <a:pt x="381000" y="224954"/>
                  <a:pt x="370359" y="214313"/>
                  <a:pt x="357188" y="214313"/>
                </a:cubicBezTo>
                <a:lnTo>
                  <a:pt x="309563" y="214313"/>
                </a:lnTo>
                <a:cubicBezTo>
                  <a:pt x="296391" y="214313"/>
                  <a:pt x="285750" y="224954"/>
                  <a:pt x="285750" y="238125"/>
                </a:cubicBezTo>
                <a:lnTo>
                  <a:pt x="285750" y="250031"/>
                </a:lnTo>
                <a:lnTo>
                  <a:pt x="189681" y="250031"/>
                </a:lnTo>
                <a:cubicBezTo>
                  <a:pt x="197793" y="236041"/>
                  <a:pt x="202406" y="219745"/>
                  <a:pt x="202406" y="202406"/>
                </a:cubicBezTo>
                <a:cubicBezTo>
                  <a:pt x="202406" y="149796"/>
                  <a:pt x="159767" y="107156"/>
                  <a:pt x="107156" y="107156"/>
                </a:cubicBezTo>
                <a:cubicBezTo>
                  <a:pt x="103138" y="107156"/>
                  <a:pt x="99120" y="107379"/>
                  <a:pt x="95250" y="107900"/>
                </a:cubicBezTo>
                <a:lnTo>
                  <a:pt x="95250" y="71438"/>
                </a:lnTo>
                <a:close/>
                <a:moveTo>
                  <a:pt x="247799" y="333375"/>
                </a:moveTo>
                <a:cubicBezTo>
                  <a:pt x="244004" y="315367"/>
                  <a:pt x="235669" y="299070"/>
                  <a:pt x="223912" y="285750"/>
                </a:cubicBezTo>
                <a:lnTo>
                  <a:pt x="452438" y="285750"/>
                </a:lnTo>
                <a:cubicBezTo>
                  <a:pt x="452438" y="312018"/>
                  <a:pt x="431081" y="333375"/>
                  <a:pt x="404813" y="333375"/>
                </a:cubicBezTo>
                <a:lnTo>
                  <a:pt x="247799" y="333375"/>
                </a:lnTo>
                <a:close/>
                <a:moveTo>
                  <a:pt x="47625" y="202406"/>
                </a:moveTo>
                <a:cubicBezTo>
                  <a:pt x="47625" y="169550"/>
                  <a:pt x="74300" y="142875"/>
                  <a:pt x="107156" y="142875"/>
                </a:cubicBezTo>
                <a:cubicBezTo>
                  <a:pt x="140012" y="142875"/>
                  <a:pt x="166688" y="169550"/>
                  <a:pt x="166688" y="202406"/>
                </a:cubicBezTo>
                <a:cubicBezTo>
                  <a:pt x="166688" y="235262"/>
                  <a:pt x="140012" y="261938"/>
                  <a:pt x="107156" y="261938"/>
                </a:cubicBezTo>
                <a:cubicBezTo>
                  <a:pt x="74300" y="261938"/>
                  <a:pt x="47625" y="235262"/>
                  <a:pt x="47625" y="202406"/>
                </a:cubicBezTo>
                <a:close/>
                <a:moveTo>
                  <a:pt x="0" y="357188"/>
                </a:moveTo>
                <a:cubicBezTo>
                  <a:pt x="0" y="317748"/>
                  <a:pt x="31998" y="285750"/>
                  <a:pt x="71438" y="285750"/>
                </a:cubicBezTo>
                <a:lnTo>
                  <a:pt x="142875" y="285750"/>
                </a:lnTo>
                <a:cubicBezTo>
                  <a:pt x="182314" y="285750"/>
                  <a:pt x="214313" y="317748"/>
                  <a:pt x="214313" y="357188"/>
                </a:cubicBezTo>
                <a:cubicBezTo>
                  <a:pt x="214313" y="370359"/>
                  <a:pt x="203671" y="381000"/>
                  <a:pt x="190500" y="381000"/>
                </a:cubicBezTo>
                <a:lnTo>
                  <a:pt x="23812" y="381000"/>
                </a:lnTo>
                <a:cubicBezTo>
                  <a:pt x="10641" y="381000"/>
                  <a:pt x="0" y="370359"/>
                  <a:pt x="0" y="357188"/>
                </a:cubicBezTo>
                <a:close/>
              </a:path>
            </a:pathLst>
          </a:custGeom>
          <a:solidFill>
            <a:srgbClr val="004080"/>
          </a:solidFill>
        </p:spPr>
        <p:txBody>
          <a:bodyPr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1-d2v63jdnfo2stf9dk4p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15325" y="995045"/>
            <a:ext cx="3658870" cy="365887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 flipV="1">
            <a:off x="6951345" y="1617345"/>
            <a:ext cx="6858635" cy="362331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810260" y="704850"/>
            <a:ext cx="2698115" cy="1108075"/>
          </a:xfrm>
          <a:prstGeom prst="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5" name="Text 1"/>
          <p:cNvSpPr/>
          <p:nvPr/>
        </p:nvSpPr>
        <p:spPr>
          <a:xfrm>
            <a:off x="810260" y="704850"/>
            <a:ext cx="2698115" cy="1108075"/>
          </a:xfrm>
          <a:prstGeom prst="rect">
            <a:avLst/>
          </a:prstGeom>
          <a:noFill/>
        </p:spPr>
        <p:txBody>
          <a:bodyPr wrap="square" lIns="46863" tIns="90043" rIns="90043" bIns="46863" rtlCol="0" anchor="b"/>
          <a:lstStyle/>
          <a:p>
            <a:pPr>
              <a:lnSpc>
                <a:spcPct val="100000"/>
              </a:lnSpc>
            </a:pPr>
            <a:r>
              <a:rPr lang="en-US" sz="6600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2848610" y="1078865"/>
            <a:ext cx="2884805" cy="48756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5DBB">
                    <a:alpha val="55000"/>
                  </a:srgbClr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977376" y="205549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</p:spPr>
      </p:sp>
      <p:sp>
        <p:nvSpPr>
          <p:cNvPr id="8" name="Text 4"/>
          <p:cNvSpPr/>
          <p:nvPr/>
        </p:nvSpPr>
        <p:spPr>
          <a:xfrm>
            <a:off x="977376" y="2055495"/>
            <a:ext cx="692341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782458" y="2055495"/>
            <a:ext cx="5462239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782458" y="2055495"/>
            <a:ext cx="5462239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977376" y="292290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</p:spPr>
      </p:sp>
      <p:sp>
        <p:nvSpPr>
          <p:cNvPr id="12" name="Text 8"/>
          <p:cNvSpPr/>
          <p:nvPr/>
        </p:nvSpPr>
        <p:spPr>
          <a:xfrm>
            <a:off x="977376" y="2922905"/>
            <a:ext cx="692341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1782458" y="2922905"/>
            <a:ext cx="5462239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782458" y="2922905"/>
            <a:ext cx="5462239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977376" y="379031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</p:spPr>
      </p:sp>
      <p:sp>
        <p:nvSpPr>
          <p:cNvPr id="16" name="Text 12"/>
          <p:cNvSpPr/>
          <p:nvPr/>
        </p:nvSpPr>
        <p:spPr>
          <a:xfrm>
            <a:off x="977376" y="3790315"/>
            <a:ext cx="692341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1782458" y="3790315"/>
            <a:ext cx="5462239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1782458" y="3790315"/>
            <a:ext cx="5462239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977376" y="465772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</p:spPr>
      </p:sp>
      <p:sp>
        <p:nvSpPr>
          <p:cNvPr id="20" name="Text 16"/>
          <p:cNvSpPr/>
          <p:nvPr/>
        </p:nvSpPr>
        <p:spPr>
          <a:xfrm>
            <a:off x="977376" y="4657725"/>
            <a:ext cx="692341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7"/>
          <p:cNvSpPr/>
          <p:nvPr/>
        </p:nvSpPr>
        <p:spPr>
          <a:xfrm>
            <a:off x="1782457" y="4657725"/>
            <a:ext cx="5462240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22" name="Text 18"/>
          <p:cNvSpPr/>
          <p:nvPr/>
        </p:nvSpPr>
        <p:spPr>
          <a:xfrm>
            <a:off x="1782457" y="4657725"/>
            <a:ext cx="5462240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19"/>
          <p:cNvSpPr/>
          <p:nvPr/>
        </p:nvSpPr>
        <p:spPr>
          <a:xfrm>
            <a:off x="977376" y="552513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</p:spPr>
      </p:sp>
      <p:sp>
        <p:nvSpPr>
          <p:cNvPr id="24" name="Text 20"/>
          <p:cNvSpPr/>
          <p:nvPr/>
        </p:nvSpPr>
        <p:spPr>
          <a:xfrm>
            <a:off x="977376" y="5525135"/>
            <a:ext cx="692341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1"/>
          <p:cNvSpPr/>
          <p:nvPr/>
        </p:nvSpPr>
        <p:spPr>
          <a:xfrm>
            <a:off x="1782458" y="5525135"/>
            <a:ext cx="5462239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26" name="Text 22"/>
          <p:cNvSpPr/>
          <p:nvPr/>
        </p:nvSpPr>
        <p:spPr>
          <a:xfrm>
            <a:off x="1782458" y="5525135"/>
            <a:ext cx="5462239" cy="660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3"/>
          <p:cNvSpPr/>
          <p:nvPr/>
        </p:nvSpPr>
        <p:spPr>
          <a:xfrm>
            <a:off x="7163100" y="70481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</p:spPr>
      </p:sp>
      <p:sp>
        <p:nvSpPr>
          <p:cNvPr id="28" name="Text 24"/>
          <p:cNvSpPr/>
          <p:nvPr/>
        </p:nvSpPr>
        <p:spPr>
          <a:xfrm>
            <a:off x="7163100" y="704814"/>
            <a:ext cx="1141923" cy="72329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5"/>
          <p:cNvSpPr/>
          <p:nvPr/>
        </p:nvSpPr>
        <p:spPr>
          <a:xfrm>
            <a:off x="9965355" y="5226649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FCFCFF"/>
          </a:solidFill>
        </p:spPr>
      </p:sp>
      <p:sp>
        <p:nvSpPr>
          <p:cNvPr id="30" name="Text 26"/>
          <p:cNvSpPr/>
          <p:nvPr/>
        </p:nvSpPr>
        <p:spPr>
          <a:xfrm>
            <a:off x="9965355" y="5226649"/>
            <a:ext cx="1141923" cy="723293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31" name="Image 2" descr="https://kimi-img.moonshot.cn/pub/slides/slides_tmpl/image/25-09-08-12:55:42-d2v63jlnfo2stf9dk4s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195" y="1015365"/>
            <a:ext cx="3432175" cy="3572510"/>
          </a:xfrm>
          <a:prstGeom prst="rect">
            <a:avLst/>
          </a:prstGeom>
        </p:spPr>
      </p:pic>
      <p:sp>
        <p:nvSpPr>
          <p:cNvPr id="32" name="Text 27"/>
          <p:cNvSpPr/>
          <p:nvPr/>
        </p:nvSpPr>
        <p:spPr>
          <a:xfrm>
            <a:off x="988302" y="2141816"/>
            <a:ext cx="65608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3" name="Text 28"/>
          <p:cNvSpPr/>
          <p:nvPr/>
        </p:nvSpPr>
        <p:spPr>
          <a:xfrm>
            <a:off x="1875829" y="2209573"/>
            <a:ext cx="5185601" cy="36830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系统架构与分层</a:t>
            </a:r>
            <a:endParaRPr lang="en-US" sz="1600" dirty="0"/>
          </a:p>
        </p:txBody>
      </p:sp>
      <p:sp>
        <p:nvSpPr>
          <p:cNvPr id="34" name="Text 29"/>
          <p:cNvSpPr/>
          <p:nvPr/>
        </p:nvSpPr>
        <p:spPr>
          <a:xfrm>
            <a:off x="988302" y="3009226"/>
            <a:ext cx="65608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5" name="Text 30"/>
          <p:cNvSpPr/>
          <p:nvPr/>
        </p:nvSpPr>
        <p:spPr>
          <a:xfrm>
            <a:off x="1875829" y="3076983"/>
            <a:ext cx="5184608" cy="36830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核心模块IPO解析</a:t>
            </a:r>
            <a:endParaRPr lang="en-US" sz="1600" dirty="0"/>
          </a:p>
        </p:txBody>
      </p:sp>
      <p:sp>
        <p:nvSpPr>
          <p:cNvPr id="36" name="Text 31"/>
          <p:cNvSpPr/>
          <p:nvPr/>
        </p:nvSpPr>
        <p:spPr>
          <a:xfrm>
            <a:off x="988302" y="3876636"/>
            <a:ext cx="65608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7" name="Text 32"/>
          <p:cNvSpPr/>
          <p:nvPr/>
        </p:nvSpPr>
        <p:spPr>
          <a:xfrm>
            <a:off x="1875829" y="3937432"/>
            <a:ext cx="5184608" cy="36830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接口与界面设计</a:t>
            </a:r>
            <a:endParaRPr lang="en-US" sz="1600" dirty="0"/>
          </a:p>
        </p:txBody>
      </p:sp>
      <p:sp>
        <p:nvSpPr>
          <p:cNvPr id="38" name="Text 33"/>
          <p:cNvSpPr/>
          <p:nvPr/>
        </p:nvSpPr>
        <p:spPr>
          <a:xfrm>
            <a:off x="918770" y="4744046"/>
            <a:ext cx="793659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9" name="Text 34"/>
          <p:cNvSpPr/>
          <p:nvPr/>
        </p:nvSpPr>
        <p:spPr>
          <a:xfrm>
            <a:off x="1875829" y="4804842"/>
            <a:ext cx="5184608" cy="36830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数据库概念模型</a:t>
            </a:r>
            <a:endParaRPr lang="en-US" sz="1600" dirty="0"/>
          </a:p>
        </p:txBody>
      </p:sp>
      <p:sp>
        <p:nvSpPr>
          <p:cNvPr id="40" name="Text 35"/>
          <p:cNvSpPr/>
          <p:nvPr/>
        </p:nvSpPr>
        <p:spPr>
          <a:xfrm>
            <a:off x="988302" y="5611456"/>
            <a:ext cx="656085" cy="432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1" name="Text 36"/>
          <p:cNvSpPr/>
          <p:nvPr/>
        </p:nvSpPr>
        <p:spPr>
          <a:xfrm>
            <a:off x="1875829" y="5679213"/>
            <a:ext cx="5184608" cy="36830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逻辑到物理落地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s0.jpg"/>
          <p:cNvPicPr>
            <a:picLocks noChangeAspect="1"/>
          </p:cNvPicPr>
          <p:nvPr/>
        </p:nvPicPr>
        <p:blipFill>
          <a:blip r:embed="rId1"/>
          <a:srcRect l="6625" t="8858" r="11055" b="15857"/>
          <a:stretch>
            <a:fillRect/>
          </a:stretch>
        </p:blipFill>
        <p:spPr>
          <a:xfrm rot="21600000">
            <a:off x="-21590" y="0"/>
            <a:ext cx="12213590" cy="6870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410" y="2195830"/>
            <a:ext cx="7026275" cy="13537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8800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70890" y="3501390"/>
            <a:ext cx="4716780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THANK YOU FOR WATCHING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55:40-d2v63j5nfo2stf9dk4m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90" y="1730375"/>
            <a:ext cx="6468110" cy="298450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8961120" y="6096000"/>
            <a:ext cx="2179320" cy="502920"/>
          </a:xfrm>
          <a:prstGeom prst="roundRect">
            <a:avLst>
              <a:gd name="adj" fmla="val 50000"/>
            </a:avLst>
          </a:prstGeom>
          <a:solidFill>
            <a:srgbClr val="015DBB"/>
          </a:solidFill>
        </p:spPr>
        <p:txBody>
          <a:bodyPr/>
          <a:p>
            <a:pPr algn="ctr">
              <a:lnSpc>
                <a:spcPct val="100000"/>
              </a:lnSpc>
            </a:pPr>
            <a:r>
              <a:rPr lang="en-US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汇报人:</a:t>
            </a:r>
            <a:r>
              <a:rPr lang="zh-CN" altLang="en-US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  <a:sym typeface="+mn-ea"/>
              </a:rPr>
              <a:t>郭晓明</a:t>
            </a:r>
            <a:endParaRPr lang="zh-CN" altLang="en-US"/>
          </a:p>
        </p:txBody>
      </p:sp>
      <p:sp>
        <p:nvSpPr>
          <p:cNvPr id="7" name="Text 3"/>
          <p:cNvSpPr/>
          <p:nvPr/>
        </p:nvSpPr>
        <p:spPr>
          <a:xfrm>
            <a:off x="863600" y="4795520"/>
            <a:ext cx="2179320" cy="50292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3519170" y="4795520"/>
            <a:ext cx="2179320" cy="50292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2" name="Image 2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/>
          <a:srcRect t="22162"/>
          <a:stretch>
            <a:fillRect/>
          </a:stretch>
        </p:blipFill>
        <p:spPr>
          <a:xfrm>
            <a:off x="7364095" y="1974850"/>
            <a:ext cx="4268470" cy="332359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32163" y="3239770"/>
            <a:ext cx="5956935" cy="7366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系统架构与分层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3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55:40-d2v63j5nfo2stf9dk4mg.png"/>
          <p:cNvPicPr>
            <a:picLocks noChangeAspect="1"/>
          </p:cNvPicPr>
          <p:nvPr/>
        </p:nvPicPr>
        <p:blipFill>
          <a:blip r:embed="rId2"/>
          <a:srcRect t="1192" b="1192"/>
          <a:stretch>
            <a:fillRect/>
          </a:stretch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/>
          <a:srcRect t="22162"/>
          <a:stretch>
            <a:fillRect/>
          </a:stretch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22162"/>
          <a:stretch>
            <a:fillRect/>
          </a:stretch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94995" y="254000"/>
            <a:ext cx="1187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B/S(</a:t>
            </a:r>
            <a:r>
              <a:rPr lang="zh-CN" alt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浏览器</a:t>
            </a:r>
            <a:r>
              <a:rPr lang="en-US" altLang="zh-CN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/</a:t>
            </a:r>
            <a:r>
              <a:rPr lang="zh-CN" alt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服务器</a:t>
            </a: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)微服务架构全景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594995" y="815340"/>
            <a:ext cx="1178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自顶向下的技术栈，为高并发、高扩展、高内聚奠定可视化框架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254000" y="2082800"/>
            <a:ext cx="11684000" cy="965200"/>
          </a:xfrm>
          <a:custGeom>
            <a:avLst/>
            <a:gdLst/>
            <a:ahLst/>
            <a:cxnLst/>
            <a:rect l="l" t="t" r="r" b="b"/>
            <a:pathLst>
              <a:path w="11684000" h="9652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863603"/>
                </a:lnTo>
                <a:cubicBezTo>
                  <a:pt x="11684000" y="919713"/>
                  <a:pt x="11638513" y="965200"/>
                  <a:pt x="115824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8D0F5">
              <a:alpha val="50196"/>
            </a:srgbClr>
          </a:solidFill>
        </p:spPr>
      </p:sp>
      <p:sp>
        <p:nvSpPr>
          <p:cNvPr id="7" name="Shape 3"/>
          <p:cNvSpPr/>
          <p:nvPr>
            <p:custDataLst>
              <p:tags r:id="rId3"/>
            </p:custDataLst>
          </p:nvPr>
        </p:nvSpPr>
        <p:spPr>
          <a:xfrm>
            <a:off x="1676400" y="2235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19050"/>
                </a:moveTo>
                <a:cubicBezTo>
                  <a:pt x="17085" y="19050"/>
                  <a:pt x="0" y="36135"/>
                  <a:pt x="0" y="57150"/>
                </a:cubicBezTo>
                <a:lnTo>
                  <a:pt x="0" y="209550"/>
                </a:lnTo>
                <a:cubicBezTo>
                  <a:pt x="0" y="230565"/>
                  <a:pt x="17085" y="247650"/>
                  <a:pt x="38100" y="247650"/>
                </a:cubicBezTo>
                <a:lnTo>
                  <a:pt x="123825" y="247650"/>
                </a:lnTo>
                <a:lnTo>
                  <a:pt x="114300" y="276225"/>
                </a:lnTo>
                <a:lnTo>
                  <a:pt x="71438" y="276225"/>
                </a:lnTo>
                <a:cubicBezTo>
                  <a:pt x="63520" y="276225"/>
                  <a:pt x="57150" y="282595"/>
                  <a:pt x="57150" y="290513"/>
                </a:cubicBezTo>
                <a:cubicBezTo>
                  <a:pt x="57150" y="298430"/>
                  <a:pt x="63520" y="304800"/>
                  <a:pt x="71438" y="304800"/>
                </a:cubicBezTo>
                <a:lnTo>
                  <a:pt x="233363" y="304800"/>
                </a:lnTo>
                <a:cubicBezTo>
                  <a:pt x="241280" y="304800"/>
                  <a:pt x="247650" y="298430"/>
                  <a:pt x="247650" y="290513"/>
                </a:cubicBezTo>
                <a:cubicBezTo>
                  <a:pt x="247650" y="282595"/>
                  <a:pt x="241280" y="276225"/>
                  <a:pt x="233363" y="276225"/>
                </a:cubicBezTo>
                <a:lnTo>
                  <a:pt x="190500" y="276225"/>
                </a:lnTo>
                <a:lnTo>
                  <a:pt x="180975" y="247650"/>
                </a:lnTo>
                <a:lnTo>
                  <a:pt x="266700" y="247650"/>
                </a:lnTo>
                <a:cubicBezTo>
                  <a:pt x="287715" y="247650"/>
                  <a:pt x="304800" y="230565"/>
                  <a:pt x="304800" y="209550"/>
                </a:cubicBezTo>
                <a:lnTo>
                  <a:pt x="304800" y="57150"/>
                </a:lnTo>
                <a:cubicBezTo>
                  <a:pt x="304800" y="36135"/>
                  <a:pt x="287715" y="19050"/>
                  <a:pt x="266700" y="19050"/>
                </a:cubicBezTo>
                <a:lnTo>
                  <a:pt x="38100" y="19050"/>
                </a:lnTo>
                <a:close/>
                <a:moveTo>
                  <a:pt x="57150" y="57150"/>
                </a:moveTo>
                <a:lnTo>
                  <a:pt x="247650" y="57150"/>
                </a:lnTo>
                <a:cubicBezTo>
                  <a:pt x="258187" y="57150"/>
                  <a:pt x="266700" y="65663"/>
                  <a:pt x="266700" y="76200"/>
                </a:cubicBezTo>
                <a:lnTo>
                  <a:pt x="266700" y="171450"/>
                </a:lnTo>
                <a:cubicBezTo>
                  <a:pt x="266700" y="181987"/>
                  <a:pt x="258187" y="190500"/>
                  <a:pt x="247650" y="190500"/>
                </a:cubicBezTo>
                <a:lnTo>
                  <a:pt x="57150" y="190500"/>
                </a:lnTo>
                <a:cubicBezTo>
                  <a:pt x="46613" y="190500"/>
                  <a:pt x="38100" y="181987"/>
                  <a:pt x="38100" y="171450"/>
                </a:cubicBezTo>
                <a:lnTo>
                  <a:pt x="38100" y="76200"/>
                </a:lnTo>
                <a:cubicBezTo>
                  <a:pt x="38100" y="65663"/>
                  <a:pt x="46613" y="57150"/>
                  <a:pt x="57150" y="57150"/>
                </a:cubicBezTo>
                <a:close/>
              </a:path>
            </a:pathLst>
          </a:custGeom>
          <a:solidFill>
            <a:srgbClr val="004080"/>
          </a:solidFill>
        </p:spPr>
      </p:sp>
      <p:sp>
        <p:nvSpPr>
          <p:cNvPr id="8" name="Text 4"/>
          <p:cNvSpPr/>
          <p:nvPr>
            <p:custDataLst>
              <p:tags r:id="rId4"/>
            </p:custDataLst>
          </p:nvPr>
        </p:nvSpPr>
        <p:spPr>
          <a:xfrm>
            <a:off x="355600" y="25908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表现层</a:t>
            </a:r>
            <a:endParaRPr lang="en-US" sz="1600" dirty="0"/>
          </a:p>
        </p:txBody>
      </p:sp>
      <p:sp>
        <p:nvSpPr>
          <p:cNvPr id="9" name="Shape 5"/>
          <p:cNvSpPr/>
          <p:nvPr>
            <p:custDataLst>
              <p:tags r:id="rId5"/>
            </p:custDataLst>
          </p:nvPr>
        </p:nvSpPr>
        <p:spPr>
          <a:xfrm>
            <a:off x="3251200" y="2286000"/>
            <a:ext cx="0" cy="558800"/>
          </a:xfrm>
          <a:prstGeom prst="line">
            <a:avLst/>
          </a:prstGeom>
          <a:noFill/>
          <a:ln w="20320">
            <a:solidFill>
              <a:srgbClr val="3A7BD5"/>
            </a:solidFill>
            <a:prstDash val="solid"/>
            <a:headEnd type="none"/>
            <a:tailEnd type="none"/>
          </a:ln>
        </p:spPr>
      </p:sp>
      <p:sp>
        <p:nvSpPr>
          <p:cNvPr id="10" name="Text 6"/>
          <p:cNvSpPr/>
          <p:nvPr>
            <p:custDataLst>
              <p:tags r:id="rId6"/>
            </p:custDataLst>
          </p:nvPr>
        </p:nvSpPr>
        <p:spPr>
          <a:xfrm>
            <a:off x="3474720" y="2286000"/>
            <a:ext cx="2840038" cy="2946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Vue3 + Element Plus + Pinia</a:t>
            </a:r>
            <a:endParaRPr lang="en-US" sz="1600" dirty="0"/>
          </a:p>
        </p:txBody>
      </p:sp>
      <p:sp>
        <p:nvSpPr>
          <p:cNvPr id="11" name="Text 7"/>
          <p:cNvSpPr/>
          <p:nvPr>
            <p:custDataLst>
              <p:tags r:id="rId7"/>
            </p:custDataLst>
          </p:nvPr>
        </p:nvSpPr>
        <p:spPr>
          <a:xfrm>
            <a:off x="3474720" y="2590800"/>
            <a:ext cx="8394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构建现代化、响应式的用户界面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254000" y="3149600"/>
            <a:ext cx="11684000" cy="965200"/>
          </a:xfrm>
          <a:custGeom>
            <a:avLst/>
            <a:gdLst/>
            <a:ahLst/>
            <a:cxnLst/>
            <a:rect l="l" t="t" r="r" b="b"/>
            <a:pathLst>
              <a:path w="11684000" h="9652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863603"/>
                </a:lnTo>
                <a:cubicBezTo>
                  <a:pt x="11684000" y="919713"/>
                  <a:pt x="11638513" y="965200"/>
                  <a:pt x="115824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8D0F5">
              <a:alpha val="70196"/>
            </a:srgbClr>
          </a:solidFill>
        </p:spPr>
      </p:sp>
      <p:sp>
        <p:nvSpPr>
          <p:cNvPr id="13" name="Shape 9"/>
          <p:cNvSpPr/>
          <p:nvPr>
            <p:custDataLst>
              <p:tags r:id="rId8"/>
            </p:custDataLst>
          </p:nvPr>
        </p:nvSpPr>
        <p:spPr>
          <a:xfrm>
            <a:off x="1638300" y="33020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004080"/>
          </a:solidFill>
        </p:spPr>
      </p:sp>
      <p:sp>
        <p:nvSpPr>
          <p:cNvPr id="14" name="Text 10"/>
          <p:cNvSpPr/>
          <p:nvPr>
            <p:custDataLst>
              <p:tags r:id="rId9"/>
            </p:custDataLst>
          </p:nvPr>
        </p:nvSpPr>
        <p:spPr>
          <a:xfrm>
            <a:off x="355600" y="36576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业务层</a:t>
            </a:r>
            <a:endParaRPr lang="en-US" sz="1600" dirty="0"/>
          </a:p>
        </p:txBody>
      </p:sp>
      <p:sp>
        <p:nvSpPr>
          <p:cNvPr id="15" name="Shape 11"/>
          <p:cNvSpPr/>
          <p:nvPr>
            <p:custDataLst>
              <p:tags r:id="rId10"/>
            </p:custDataLst>
          </p:nvPr>
        </p:nvSpPr>
        <p:spPr>
          <a:xfrm>
            <a:off x="3251200" y="3352800"/>
            <a:ext cx="0" cy="558800"/>
          </a:xfrm>
          <a:prstGeom prst="line">
            <a:avLst/>
          </a:prstGeom>
          <a:noFill/>
          <a:ln w="20320">
            <a:solidFill>
              <a:srgbClr val="3A7BD5"/>
            </a:solidFill>
            <a:prstDash val="solid"/>
            <a:headEnd type="none"/>
            <a:tailEnd type="none"/>
          </a:ln>
        </p:spPr>
      </p:sp>
      <p:sp>
        <p:nvSpPr>
          <p:cNvPr id="16" name="Text 12"/>
          <p:cNvSpPr/>
          <p:nvPr>
            <p:custDataLst>
              <p:tags r:id="rId11"/>
            </p:custDataLst>
          </p:nvPr>
        </p:nvSpPr>
        <p:spPr>
          <a:xfrm>
            <a:off x="3474720" y="3352800"/>
            <a:ext cx="3392805" cy="2946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Spring Boot + FastAPI + Langchain</a:t>
            </a:r>
            <a:endParaRPr lang="en-US" sz="1600" dirty="0"/>
          </a:p>
        </p:txBody>
      </p:sp>
      <p:sp>
        <p:nvSpPr>
          <p:cNvPr id="17" name="Text 13"/>
          <p:cNvSpPr/>
          <p:nvPr>
            <p:custDataLst>
              <p:tags r:id="rId12"/>
            </p:custDataLst>
          </p:nvPr>
        </p:nvSpPr>
        <p:spPr>
          <a:xfrm>
            <a:off x="3474720" y="3657600"/>
            <a:ext cx="8394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业务逻辑与AI服务职责分离，独立演进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254000" y="4216400"/>
            <a:ext cx="11684000" cy="965200"/>
          </a:xfrm>
          <a:custGeom>
            <a:avLst/>
            <a:gdLst/>
            <a:ahLst/>
            <a:cxnLst/>
            <a:rect l="l" t="t" r="r" b="b"/>
            <a:pathLst>
              <a:path w="11684000" h="9652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863603"/>
                </a:lnTo>
                <a:cubicBezTo>
                  <a:pt x="11684000" y="919713"/>
                  <a:pt x="11638513" y="965200"/>
                  <a:pt x="115824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8D0F5">
              <a:alpha val="90196"/>
            </a:srgbClr>
          </a:solidFill>
        </p:spPr>
      </p:sp>
      <p:sp>
        <p:nvSpPr>
          <p:cNvPr id="19" name="Shape 15"/>
          <p:cNvSpPr/>
          <p:nvPr>
            <p:custDataLst>
              <p:tags r:id="rId13"/>
            </p:custDataLst>
          </p:nvPr>
        </p:nvSpPr>
        <p:spPr>
          <a:xfrm>
            <a:off x="1695450" y="4368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004080"/>
          </a:solidFill>
        </p:spPr>
      </p:sp>
      <p:sp>
        <p:nvSpPr>
          <p:cNvPr id="20" name="Text 16"/>
          <p:cNvSpPr/>
          <p:nvPr>
            <p:custDataLst>
              <p:tags r:id="rId14"/>
            </p:custDataLst>
          </p:nvPr>
        </p:nvSpPr>
        <p:spPr>
          <a:xfrm>
            <a:off x="355600" y="4724400"/>
            <a:ext cx="294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数据层</a:t>
            </a:r>
            <a:endParaRPr lang="en-US" sz="1600" dirty="0"/>
          </a:p>
        </p:txBody>
      </p:sp>
      <p:sp>
        <p:nvSpPr>
          <p:cNvPr id="21" name="Shape 17"/>
          <p:cNvSpPr/>
          <p:nvPr>
            <p:custDataLst>
              <p:tags r:id="rId15"/>
            </p:custDataLst>
          </p:nvPr>
        </p:nvSpPr>
        <p:spPr>
          <a:xfrm>
            <a:off x="3251200" y="4419600"/>
            <a:ext cx="0" cy="558800"/>
          </a:xfrm>
          <a:prstGeom prst="line">
            <a:avLst/>
          </a:prstGeom>
          <a:noFill/>
          <a:ln w="20320">
            <a:solidFill>
              <a:srgbClr val="3A7BD5"/>
            </a:solidFill>
            <a:prstDash val="solid"/>
            <a:headEnd type="none"/>
            <a:tailEnd type="none"/>
          </a:ln>
        </p:spPr>
      </p:sp>
      <p:sp>
        <p:nvSpPr>
          <p:cNvPr id="22" name="Text 18"/>
          <p:cNvSpPr/>
          <p:nvPr>
            <p:custDataLst>
              <p:tags r:id="rId16"/>
            </p:custDataLst>
          </p:nvPr>
        </p:nvSpPr>
        <p:spPr>
          <a:xfrm>
            <a:off x="3474720" y="4419600"/>
            <a:ext cx="1650841" cy="2946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MySQL + Milvus</a:t>
            </a:r>
            <a:endParaRPr lang="en-US" sz="1600" dirty="0"/>
          </a:p>
        </p:txBody>
      </p:sp>
      <p:sp>
        <p:nvSpPr>
          <p:cNvPr id="23" name="Text 19"/>
          <p:cNvSpPr/>
          <p:nvPr>
            <p:custDataLst>
              <p:tags r:id="rId17"/>
            </p:custDataLst>
          </p:nvPr>
        </p:nvSpPr>
        <p:spPr>
          <a:xfrm>
            <a:off x="3474720" y="4724400"/>
            <a:ext cx="8394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结构化数据与向量数据异构融合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58750" y="1498600"/>
            <a:ext cx="1187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四域功能模块划分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1991836" y="2565559"/>
            <a:ext cx="3898900" cy="914400"/>
          </a:xfrm>
          <a:custGeom>
            <a:avLst/>
            <a:gdLst/>
            <a:ahLst/>
            <a:cxnLst/>
            <a:rect l="l" t="t" r="r" b="b"/>
            <a:pathLst>
              <a:path w="3898900" h="914400">
                <a:moveTo>
                  <a:pt x="101599" y="0"/>
                </a:moveTo>
                <a:lnTo>
                  <a:pt x="3797301" y="0"/>
                </a:lnTo>
                <a:cubicBezTo>
                  <a:pt x="3853413" y="0"/>
                  <a:pt x="3898900" y="45487"/>
                  <a:pt x="3898900" y="101599"/>
                </a:cubicBezTo>
                <a:lnTo>
                  <a:pt x="3898900" y="812801"/>
                </a:lnTo>
                <a:cubicBezTo>
                  <a:pt x="3898900" y="868913"/>
                  <a:pt x="3853413" y="914400"/>
                  <a:pt x="37973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8D0F5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2"/>
          <p:cNvSpPr/>
          <p:nvPr/>
        </p:nvSpPr>
        <p:spPr>
          <a:xfrm>
            <a:off x="2296636" y="2870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37530" y="228719"/>
                </a:moveTo>
                <a:cubicBezTo>
                  <a:pt x="224373" y="205859"/>
                  <a:pt x="199668" y="190500"/>
                  <a:pt x="171450" y="190500"/>
                </a:cubicBezTo>
                <a:lnTo>
                  <a:pt x="133350" y="190500"/>
                </a:lnTo>
                <a:cubicBezTo>
                  <a:pt x="105132" y="190500"/>
                  <a:pt x="80427" y="205859"/>
                  <a:pt x="67270" y="228719"/>
                </a:cubicBezTo>
                <a:cubicBezTo>
                  <a:pt x="88225" y="252055"/>
                  <a:pt x="118586" y="266700"/>
                  <a:pt x="152400" y="266700"/>
                </a:cubicBezTo>
                <a:cubicBezTo>
                  <a:pt x="186214" y="266700"/>
                  <a:pt x="216575" y="251996"/>
                  <a:pt x="237530" y="228719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52400" y="161925"/>
                </a:moveTo>
                <a:cubicBezTo>
                  <a:pt x="176056" y="161925"/>
                  <a:pt x="195263" y="142719"/>
                  <a:pt x="195263" y="119062"/>
                </a:cubicBezTo>
                <a:cubicBezTo>
                  <a:pt x="195263" y="95406"/>
                  <a:pt x="176056" y="76200"/>
                  <a:pt x="152400" y="76200"/>
                </a:cubicBezTo>
                <a:cubicBezTo>
                  <a:pt x="128744" y="76200"/>
                  <a:pt x="109537" y="95406"/>
                  <a:pt x="109537" y="119062"/>
                </a:cubicBezTo>
                <a:cubicBezTo>
                  <a:pt x="109537" y="142719"/>
                  <a:pt x="128744" y="161925"/>
                  <a:pt x="152400" y="161925"/>
                </a:cubicBezTo>
                <a:close/>
              </a:path>
            </a:pathLst>
          </a:custGeom>
          <a:solidFill>
            <a:srgbClr val="004080"/>
          </a:solidFill>
        </p:spPr>
      </p:sp>
      <p:sp>
        <p:nvSpPr>
          <p:cNvPr id="7" name="Text 3"/>
          <p:cNvSpPr/>
          <p:nvPr/>
        </p:nvSpPr>
        <p:spPr>
          <a:xfrm>
            <a:off x="2855436" y="2768759"/>
            <a:ext cx="147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用户子系统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2855436" y="3073559"/>
            <a:ext cx="14478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注册登录、档案管理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991836" y="3683000"/>
            <a:ext cx="3898900" cy="914400"/>
          </a:xfrm>
          <a:custGeom>
            <a:avLst/>
            <a:gdLst/>
            <a:ahLst/>
            <a:cxnLst/>
            <a:rect l="l" t="t" r="r" b="b"/>
            <a:pathLst>
              <a:path w="3898900" h="914400">
                <a:moveTo>
                  <a:pt x="101599" y="0"/>
                </a:moveTo>
                <a:lnTo>
                  <a:pt x="3797301" y="0"/>
                </a:lnTo>
                <a:cubicBezTo>
                  <a:pt x="3853413" y="0"/>
                  <a:pt x="3898900" y="45487"/>
                  <a:pt x="3898900" y="101599"/>
                </a:cubicBezTo>
                <a:lnTo>
                  <a:pt x="3898900" y="812801"/>
                </a:lnTo>
                <a:cubicBezTo>
                  <a:pt x="3898900" y="868913"/>
                  <a:pt x="3853413" y="914400"/>
                  <a:pt x="37973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A8D0F5"/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6"/>
          <p:cNvSpPr/>
          <p:nvPr/>
        </p:nvSpPr>
        <p:spPr>
          <a:xfrm>
            <a:off x="2296636" y="398764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004080"/>
          </a:solidFill>
        </p:spPr>
      </p:sp>
      <p:sp>
        <p:nvSpPr>
          <p:cNvPr id="11" name="Text 7"/>
          <p:cNvSpPr/>
          <p:nvPr/>
        </p:nvSpPr>
        <p:spPr>
          <a:xfrm>
            <a:off x="2855436" y="38862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数据分析子系统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2855436" y="4191000"/>
            <a:ext cx="14986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能力评估、趋势分析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6089650" y="2362200"/>
            <a:ext cx="12700" cy="2438400"/>
          </a:xfrm>
          <a:custGeom>
            <a:avLst/>
            <a:gdLst/>
            <a:ahLst/>
            <a:cxnLst/>
            <a:rect l="l" t="t" r="r" b="b"/>
            <a:pathLst>
              <a:path w="12700" h="2438400">
                <a:moveTo>
                  <a:pt x="0" y="0"/>
                </a:moveTo>
                <a:lnTo>
                  <a:pt x="12700" y="0"/>
                </a:lnTo>
                <a:lnTo>
                  <a:pt x="12700" y="2438400"/>
                </a:lnTo>
                <a:lnTo>
                  <a:pt x="0" y="2438400"/>
                </a:lnTo>
                <a:lnTo>
                  <a:pt x="0" y="0"/>
                </a:lnTo>
                <a:close/>
              </a:path>
            </a:pathLst>
          </a:custGeom>
          <a:solidFill>
            <a:srgbClr val="3A7BD5"/>
          </a:solidFill>
        </p:spPr>
      </p:sp>
      <p:sp>
        <p:nvSpPr>
          <p:cNvPr id="14" name="Shape 10"/>
          <p:cNvSpPr/>
          <p:nvPr/>
        </p:nvSpPr>
        <p:spPr>
          <a:xfrm>
            <a:off x="6305550" y="2565559"/>
            <a:ext cx="3898900" cy="914400"/>
          </a:xfrm>
          <a:custGeom>
            <a:avLst/>
            <a:gdLst/>
            <a:ahLst/>
            <a:cxnLst/>
            <a:rect l="l" t="t" r="r" b="b"/>
            <a:pathLst>
              <a:path w="3898900" h="914400">
                <a:moveTo>
                  <a:pt x="101599" y="0"/>
                </a:moveTo>
                <a:lnTo>
                  <a:pt x="3797301" y="0"/>
                </a:lnTo>
                <a:cubicBezTo>
                  <a:pt x="3853413" y="0"/>
                  <a:pt x="3898900" y="45487"/>
                  <a:pt x="3898900" y="101599"/>
                </a:cubicBezTo>
                <a:lnTo>
                  <a:pt x="3898900" y="812801"/>
                </a:lnTo>
                <a:cubicBezTo>
                  <a:pt x="3898900" y="868913"/>
                  <a:pt x="3853413" y="914400"/>
                  <a:pt x="37973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3A7BD5"/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1"/>
          <p:cNvSpPr/>
          <p:nvPr/>
        </p:nvSpPr>
        <p:spPr>
          <a:xfrm>
            <a:off x="6610350" y="2870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9653" y="21610"/>
                </a:moveTo>
                <a:cubicBezTo>
                  <a:pt x="86142" y="26134"/>
                  <a:pt x="87690" y="35064"/>
                  <a:pt x="83165" y="41493"/>
                </a:cubicBezTo>
                <a:lnTo>
                  <a:pt x="49828" y="89118"/>
                </a:lnTo>
                <a:cubicBezTo>
                  <a:pt x="47387" y="92571"/>
                  <a:pt x="43577" y="94774"/>
                  <a:pt x="39350" y="95131"/>
                </a:cubicBezTo>
                <a:cubicBezTo>
                  <a:pt x="35123" y="95488"/>
                  <a:pt x="30956" y="94059"/>
                  <a:pt x="27980" y="91083"/>
                </a:cubicBezTo>
                <a:lnTo>
                  <a:pt x="4167" y="67270"/>
                </a:lnTo>
                <a:cubicBezTo>
                  <a:pt x="-1369" y="61674"/>
                  <a:pt x="-1369" y="52626"/>
                  <a:pt x="4167" y="47030"/>
                </a:cubicBezTo>
                <a:cubicBezTo>
                  <a:pt x="9704" y="41434"/>
                  <a:pt x="18812" y="41493"/>
                  <a:pt x="24408" y="47030"/>
                </a:cubicBezTo>
                <a:lnTo>
                  <a:pt x="36195" y="58817"/>
                </a:lnTo>
                <a:lnTo>
                  <a:pt x="59769" y="25122"/>
                </a:lnTo>
                <a:cubicBezTo>
                  <a:pt x="64294" y="18633"/>
                  <a:pt x="73223" y="17085"/>
                  <a:pt x="79653" y="21610"/>
                </a:cubicBezTo>
                <a:close/>
                <a:moveTo>
                  <a:pt x="79653" y="116860"/>
                </a:moveTo>
                <a:cubicBezTo>
                  <a:pt x="86142" y="121384"/>
                  <a:pt x="87690" y="130314"/>
                  <a:pt x="83165" y="136743"/>
                </a:cubicBezTo>
                <a:lnTo>
                  <a:pt x="49828" y="184368"/>
                </a:lnTo>
                <a:cubicBezTo>
                  <a:pt x="47387" y="187821"/>
                  <a:pt x="43577" y="190024"/>
                  <a:pt x="39350" y="190381"/>
                </a:cubicBezTo>
                <a:cubicBezTo>
                  <a:pt x="35123" y="190738"/>
                  <a:pt x="30956" y="189309"/>
                  <a:pt x="27980" y="186333"/>
                </a:cubicBezTo>
                <a:lnTo>
                  <a:pt x="4167" y="162520"/>
                </a:lnTo>
                <a:cubicBezTo>
                  <a:pt x="-1429" y="156924"/>
                  <a:pt x="-1429" y="147876"/>
                  <a:pt x="4167" y="142339"/>
                </a:cubicBezTo>
                <a:cubicBezTo>
                  <a:pt x="9763" y="136803"/>
                  <a:pt x="18812" y="136743"/>
                  <a:pt x="24348" y="142339"/>
                </a:cubicBezTo>
                <a:lnTo>
                  <a:pt x="36135" y="154126"/>
                </a:lnTo>
                <a:lnTo>
                  <a:pt x="59710" y="120432"/>
                </a:lnTo>
                <a:cubicBezTo>
                  <a:pt x="64234" y="113943"/>
                  <a:pt x="73164" y="112395"/>
                  <a:pt x="79593" y="116919"/>
                </a:cubicBezTo>
                <a:close/>
                <a:moveTo>
                  <a:pt x="133350" y="57150"/>
                </a:moveTo>
                <a:cubicBezTo>
                  <a:pt x="133350" y="46613"/>
                  <a:pt x="141863" y="38100"/>
                  <a:pt x="152400" y="38100"/>
                </a:cubicBezTo>
                <a:lnTo>
                  <a:pt x="285750" y="38100"/>
                </a:lnTo>
                <a:cubicBezTo>
                  <a:pt x="296287" y="38100"/>
                  <a:pt x="304800" y="46613"/>
                  <a:pt x="304800" y="57150"/>
                </a:cubicBezTo>
                <a:cubicBezTo>
                  <a:pt x="304800" y="67687"/>
                  <a:pt x="296287" y="76200"/>
                  <a:pt x="285750" y="76200"/>
                </a:cubicBezTo>
                <a:lnTo>
                  <a:pt x="152400" y="76200"/>
                </a:lnTo>
                <a:cubicBezTo>
                  <a:pt x="141863" y="76200"/>
                  <a:pt x="133350" y="67687"/>
                  <a:pt x="133350" y="57150"/>
                </a:cubicBezTo>
                <a:close/>
                <a:moveTo>
                  <a:pt x="133350" y="152400"/>
                </a:moveTo>
                <a:cubicBezTo>
                  <a:pt x="133350" y="141863"/>
                  <a:pt x="141863" y="133350"/>
                  <a:pt x="152400" y="133350"/>
                </a:cubicBezTo>
                <a:lnTo>
                  <a:pt x="285750" y="133350"/>
                </a:lnTo>
                <a:cubicBezTo>
                  <a:pt x="296287" y="133350"/>
                  <a:pt x="304800" y="141863"/>
                  <a:pt x="304800" y="152400"/>
                </a:cubicBezTo>
                <a:cubicBezTo>
                  <a:pt x="304800" y="162937"/>
                  <a:pt x="296287" y="171450"/>
                  <a:pt x="285750" y="171450"/>
                </a:cubicBezTo>
                <a:lnTo>
                  <a:pt x="152400" y="171450"/>
                </a:lnTo>
                <a:cubicBezTo>
                  <a:pt x="141863" y="171450"/>
                  <a:pt x="133350" y="162937"/>
                  <a:pt x="133350" y="152400"/>
                </a:cubicBezTo>
                <a:close/>
                <a:moveTo>
                  <a:pt x="95250" y="247650"/>
                </a:moveTo>
                <a:cubicBezTo>
                  <a:pt x="95250" y="237113"/>
                  <a:pt x="103763" y="228600"/>
                  <a:pt x="114300" y="228600"/>
                </a:cubicBezTo>
                <a:lnTo>
                  <a:pt x="285750" y="228600"/>
                </a:lnTo>
                <a:cubicBezTo>
                  <a:pt x="296287" y="228600"/>
                  <a:pt x="304800" y="237113"/>
                  <a:pt x="304800" y="247650"/>
                </a:cubicBezTo>
                <a:cubicBezTo>
                  <a:pt x="304800" y="258187"/>
                  <a:pt x="296287" y="266700"/>
                  <a:pt x="285750" y="266700"/>
                </a:cubicBezTo>
                <a:lnTo>
                  <a:pt x="114300" y="266700"/>
                </a:lnTo>
                <a:cubicBezTo>
                  <a:pt x="103763" y="266700"/>
                  <a:pt x="95250" y="258187"/>
                  <a:pt x="95250" y="247650"/>
                </a:cubicBezTo>
                <a:close/>
                <a:moveTo>
                  <a:pt x="38100" y="223838"/>
                </a:moveTo>
                <a:cubicBezTo>
                  <a:pt x="51242" y="223838"/>
                  <a:pt x="61912" y="234508"/>
                  <a:pt x="61912" y="247650"/>
                </a:cubicBezTo>
                <a:cubicBezTo>
                  <a:pt x="61912" y="260792"/>
                  <a:pt x="51242" y="271463"/>
                  <a:pt x="38100" y="271463"/>
                </a:cubicBezTo>
                <a:cubicBezTo>
                  <a:pt x="24958" y="271463"/>
                  <a:pt x="14288" y="260792"/>
                  <a:pt x="14288" y="247650"/>
                </a:cubicBezTo>
                <a:cubicBezTo>
                  <a:pt x="14288" y="234508"/>
                  <a:pt x="24958" y="223838"/>
                  <a:pt x="38100" y="22383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6" name="Text 12"/>
          <p:cNvSpPr/>
          <p:nvPr/>
        </p:nvSpPr>
        <p:spPr>
          <a:xfrm>
            <a:off x="7169150" y="2768759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训练计划子系统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7169150" y="3073559"/>
            <a:ext cx="14986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计划生成、题目推荐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6305550" y="3683000"/>
            <a:ext cx="3898900" cy="914400"/>
          </a:xfrm>
          <a:custGeom>
            <a:avLst/>
            <a:gdLst/>
            <a:ahLst/>
            <a:cxnLst/>
            <a:rect l="l" t="t" r="r" b="b"/>
            <a:pathLst>
              <a:path w="3898900" h="914400">
                <a:moveTo>
                  <a:pt x="101599" y="0"/>
                </a:moveTo>
                <a:lnTo>
                  <a:pt x="3797301" y="0"/>
                </a:lnTo>
                <a:cubicBezTo>
                  <a:pt x="3853413" y="0"/>
                  <a:pt x="3898900" y="45487"/>
                  <a:pt x="3898900" y="101599"/>
                </a:cubicBezTo>
                <a:lnTo>
                  <a:pt x="3898900" y="812801"/>
                </a:lnTo>
                <a:cubicBezTo>
                  <a:pt x="3898900" y="868913"/>
                  <a:pt x="3853413" y="914400"/>
                  <a:pt x="37973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3A7BD5"/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9" name="Shape 15"/>
          <p:cNvSpPr/>
          <p:nvPr/>
        </p:nvSpPr>
        <p:spPr>
          <a:xfrm>
            <a:off x="6610350" y="398764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1669" y="210264"/>
                </a:moveTo>
                <a:cubicBezTo>
                  <a:pt x="24110" y="201573"/>
                  <a:pt x="28694" y="193655"/>
                  <a:pt x="35123" y="187226"/>
                </a:cubicBezTo>
                <a:lnTo>
                  <a:pt x="142994" y="79355"/>
                </a:lnTo>
                <a:lnTo>
                  <a:pt x="163175" y="59174"/>
                </a:lnTo>
                <a:cubicBezTo>
                  <a:pt x="173057" y="69056"/>
                  <a:pt x="193715" y="89714"/>
                  <a:pt x="225088" y="121087"/>
                </a:cubicBezTo>
                <a:lnTo>
                  <a:pt x="245269" y="141268"/>
                </a:lnTo>
                <a:lnTo>
                  <a:pt x="225088" y="161449"/>
                </a:lnTo>
                <a:lnTo>
                  <a:pt x="117217" y="269319"/>
                </a:lnTo>
                <a:cubicBezTo>
                  <a:pt x="110847" y="275689"/>
                  <a:pt x="102870" y="280333"/>
                  <a:pt x="94178" y="282773"/>
                </a:cubicBezTo>
                <a:lnTo>
                  <a:pt x="18098" y="303967"/>
                </a:lnTo>
                <a:cubicBezTo>
                  <a:pt x="13156" y="305336"/>
                  <a:pt x="7799" y="303967"/>
                  <a:pt x="4167" y="300276"/>
                </a:cubicBezTo>
                <a:cubicBezTo>
                  <a:pt x="536" y="296585"/>
                  <a:pt x="-833" y="291286"/>
                  <a:pt x="536" y="286345"/>
                </a:cubicBezTo>
                <a:lnTo>
                  <a:pt x="21669" y="210264"/>
                </a:lnTo>
                <a:close/>
                <a:moveTo>
                  <a:pt x="54769" y="208062"/>
                </a:moveTo>
                <a:cubicBezTo>
                  <a:pt x="52149" y="210860"/>
                  <a:pt x="50244" y="214253"/>
                  <a:pt x="49232" y="217944"/>
                </a:cubicBezTo>
                <a:lnTo>
                  <a:pt x="34885" y="269677"/>
                </a:lnTo>
                <a:lnTo>
                  <a:pt x="86618" y="255330"/>
                </a:lnTo>
                <a:cubicBezTo>
                  <a:pt x="90428" y="254258"/>
                  <a:pt x="93881" y="252293"/>
                  <a:pt x="96738" y="249555"/>
                </a:cubicBezTo>
                <a:lnTo>
                  <a:pt x="54709" y="208062"/>
                </a:lnTo>
                <a:close/>
                <a:moveTo>
                  <a:pt x="265509" y="121087"/>
                </a:moveTo>
                <a:cubicBezTo>
                  <a:pt x="255627" y="111204"/>
                  <a:pt x="234970" y="90547"/>
                  <a:pt x="203597" y="59174"/>
                </a:cubicBezTo>
                <a:lnTo>
                  <a:pt x="183356" y="38993"/>
                </a:lnTo>
                <a:cubicBezTo>
                  <a:pt x="199132" y="23217"/>
                  <a:pt x="208002" y="14347"/>
                  <a:pt x="210086" y="12263"/>
                </a:cubicBezTo>
                <a:cubicBezTo>
                  <a:pt x="218123" y="4167"/>
                  <a:pt x="229076" y="-357"/>
                  <a:pt x="240506" y="-357"/>
                </a:cubicBezTo>
                <a:cubicBezTo>
                  <a:pt x="251936" y="-357"/>
                  <a:pt x="262890" y="4167"/>
                  <a:pt x="270927" y="12263"/>
                </a:cubicBezTo>
                <a:lnTo>
                  <a:pt x="292179" y="33516"/>
                </a:lnTo>
                <a:cubicBezTo>
                  <a:pt x="300276" y="41612"/>
                  <a:pt x="304800" y="52566"/>
                  <a:pt x="304800" y="63937"/>
                </a:cubicBezTo>
                <a:cubicBezTo>
                  <a:pt x="304800" y="75307"/>
                  <a:pt x="300276" y="86320"/>
                  <a:pt x="292179" y="94357"/>
                </a:cubicBezTo>
                <a:cubicBezTo>
                  <a:pt x="290096" y="96441"/>
                  <a:pt x="281226" y="105311"/>
                  <a:pt x="265450" y="121087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0" name="Text 16"/>
          <p:cNvSpPr/>
          <p:nvPr/>
        </p:nvSpPr>
        <p:spPr>
          <a:xfrm>
            <a:off x="7169150" y="3886200"/>
            <a:ext cx="1727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写作与批改子系统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7169150" y="4191000"/>
            <a:ext cx="17018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在线写作、AI批改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209550" y="5105400"/>
            <a:ext cx="1177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纵向拆分，边界清晰，降低耦合风险，支撑团队并行开发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32163" y="3239770"/>
            <a:ext cx="5956935" cy="7366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核心模块IPO解析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3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55:40-d2v63j5nfo2stf9dk4mg.png"/>
          <p:cNvPicPr>
            <a:picLocks noChangeAspect="1"/>
          </p:cNvPicPr>
          <p:nvPr/>
        </p:nvPicPr>
        <p:blipFill>
          <a:blip r:embed="rId2"/>
          <a:srcRect t="1192" b="1192"/>
          <a:stretch>
            <a:fillRect/>
          </a:stretch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/>
          <a:srcRect t="22162"/>
          <a:stretch>
            <a:fillRect/>
          </a:stretch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22162"/>
          <a:stretch>
            <a:fillRect/>
          </a:stretch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58750" y="1778000"/>
            <a:ext cx="1187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AI批改价值闭环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1301591" y="26670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</p:spPr>
      </p:sp>
      <p:sp>
        <p:nvSpPr>
          <p:cNvPr id="6" name="Shape 2"/>
          <p:cNvSpPr/>
          <p:nvPr/>
        </p:nvSpPr>
        <p:spPr>
          <a:xfrm>
            <a:off x="1638141" y="29464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57150" y="0"/>
                </a:moveTo>
                <a:cubicBezTo>
                  <a:pt x="25628" y="0"/>
                  <a:pt x="0" y="25628"/>
                  <a:pt x="0" y="57150"/>
                </a:cubicBezTo>
                <a:lnTo>
                  <a:pt x="0" y="271463"/>
                </a:lnTo>
                <a:lnTo>
                  <a:pt x="162610" y="271463"/>
                </a:lnTo>
                <a:lnTo>
                  <a:pt x="134928" y="243780"/>
                </a:lnTo>
                <a:cubicBezTo>
                  <a:pt x="126534" y="235387"/>
                  <a:pt x="126534" y="221813"/>
                  <a:pt x="134928" y="213509"/>
                </a:cubicBezTo>
                <a:cubicBezTo>
                  <a:pt x="143321" y="205204"/>
                  <a:pt x="156895" y="205115"/>
                  <a:pt x="165199" y="213509"/>
                </a:cubicBezTo>
                <a:lnTo>
                  <a:pt x="229493" y="277803"/>
                </a:lnTo>
                <a:cubicBezTo>
                  <a:pt x="237887" y="286196"/>
                  <a:pt x="237887" y="299770"/>
                  <a:pt x="229493" y="308074"/>
                </a:cubicBezTo>
                <a:lnTo>
                  <a:pt x="165199" y="372368"/>
                </a:lnTo>
                <a:cubicBezTo>
                  <a:pt x="156805" y="380762"/>
                  <a:pt x="143232" y="380762"/>
                  <a:pt x="134928" y="372368"/>
                </a:cubicBezTo>
                <a:cubicBezTo>
                  <a:pt x="126623" y="363974"/>
                  <a:pt x="126534" y="350401"/>
                  <a:pt x="134928" y="342096"/>
                </a:cubicBezTo>
                <a:lnTo>
                  <a:pt x="162610" y="314414"/>
                </a:lnTo>
                <a:lnTo>
                  <a:pt x="0" y="314414"/>
                </a:lnTo>
                <a:lnTo>
                  <a:pt x="0" y="400139"/>
                </a:lnTo>
                <a:cubicBezTo>
                  <a:pt x="0" y="431661"/>
                  <a:pt x="25628" y="457289"/>
                  <a:pt x="57150" y="457289"/>
                </a:cubicBezTo>
                <a:lnTo>
                  <a:pt x="285750" y="457289"/>
                </a:lnTo>
                <a:cubicBezTo>
                  <a:pt x="317272" y="457289"/>
                  <a:pt x="342900" y="431661"/>
                  <a:pt x="342900" y="400139"/>
                </a:cubicBezTo>
                <a:lnTo>
                  <a:pt x="342900" y="152340"/>
                </a:lnTo>
                <a:cubicBezTo>
                  <a:pt x="342900" y="137160"/>
                  <a:pt x="336917" y="122605"/>
                  <a:pt x="326201" y="111889"/>
                </a:cubicBezTo>
                <a:lnTo>
                  <a:pt x="231011" y="16699"/>
                </a:lnTo>
                <a:cubicBezTo>
                  <a:pt x="220295" y="5983"/>
                  <a:pt x="205829" y="0"/>
                  <a:pt x="190649" y="0"/>
                </a:cubicBezTo>
                <a:lnTo>
                  <a:pt x="57150" y="0"/>
                </a:lnTo>
                <a:close/>
                <a:moveTo>
                  <a:pt x="290661" y="157163"/>
                </a:moveTo>
                <a:lnTo>
                  <a:pt x="207169" y="157163"/>
                </a:lnTo>
                <a:cubicBezTo>
                  <a:pt x="195292" y="157163"/>
                  <a:pt x="185738" y="147608"/>
                  <a:pt x="185738" y="135731"/>
                </a:cubicBezTo>
                <a:lnTo>
                  <a:pt x="185738" y="52239"/>
                </a:lnTo>
                <a:lnTo>
                  <a:pt x="290661" y="157163"/>
                </a:lnTo>
                <a:close/>
              </a:path>
            </a:pathLst>
          </a:custGeom>
          <a:solidFill>
            <a:srgbClr val="004080"/>
          </a:solidFill>
        </p:spPr>
      </p:sp>
      <p:sp>
        <p:nvSpPr>
          <p:cNvPr id="7" name="Text 3"/>
          <p:cNvSpPr/>
          <p:nvPr/>
        </p:nvSpPr>
        <p:spPr>
          <a:xfrm>
            <a:off x="1523841" y="3784600"/>
            <a:ext cx="571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输入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409541" y="4191000"/>
            <a:ext cx="8001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学生ID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作文内容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题目要求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3200083" y="35052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674608" y="277892"/>
                </a:moveTo>
                <a:cubicBezTo>
                  <a:pt x="689491" y="292775"/>
                  <a:pt x="689491" y="316944"/>
                  <a:pt x="674608" y="331827"/>
                </a:cubicBezTo>
                <a:lnTo>
                  <a:pt x="522208" y="484227"/>
                </a:lnTo>
                <a:cubicBezTo>
                  <a:pt x="511254" y="495181"/>
                  <a:pt x="494943" y="498396"/>
                  <a:pt x="480655" y="492442"/>
                </a:cubicBezTo>
                <a:cubicBezTo>
                  <a:pt x="466368" y="486489"/>
                  <a:pt x="457200" y="472559"/>
                  <a:pt x="457200" y="457200"/>
                </a:cubicBezTo>
                <a:lnTo>
                  <a:pt x="457200" y="381000"/>
                </a:lnTo>
                <a:lnTo>
                  <a:pt x="57150" y="381000"/>
                </a:lnTo>
                <a:cubicBezTo>
                  <a:pt x="25598" y="381000"/>
                  <a:pt x="0" y="355402"/>
                  <a:pt x="0" y="323850"/>
                </a:cubicBezTo>
                <a:lnTo>
                  <a:pt x="0" y="285750"/>
                </a:lnTo>
                <a:cubicBezTo>
                  <a:pt x="0" y="254198"/>
                  <a:pt x="25598" y="228600"/>
                  <a:pt x="57150" y="228600"/>
                </a:cubicBezTo>
                <a:lnTo>
                  <a:pt x="457200" y="228600"/>
                </a:lnTo>
                <a:lnTo>
                  <a:pt x="457200" y="152400"/>
                </a:lnTo>
                <a:cubicBezTo>
                  <a:pt x="457200" y="137041"/>
                  <a:pt x="466487" y="123111"/>
                  <a:pt x="480774" y="117157"/>
                </a:cubicBezTo>
                <a:cubicBezTo>
                  <a:pt x="495062" y="111204"/>
                  <a:pt x="511373" y="114538"/>
                  <a:pt x="522327" y="125373"/>
                </a:cubicBezTo>
                <a:lnTo>
                  <a:pt x="674727" y="277773"/>
                </a:lnTo>
                <a:close/>
              </a:path>
            </a:pathLst>
          </a:custGeom>
          <a:solidFill>
            <a:srgbClr val="3A7BD5"/>
          </a:solidFill>
        </p:spPr>
      </p:sp>
      <p:sp>
        <p:nvSpPr>
          <p:cNvPr id="10" name="Shape 6"/>
          <p:cNvSpPr/>
          <p:nvPr/>
        </p:nvSpPr>
        <p:spPr>
          <a:xfrm>
            <a:off x="3924300" y="2667000"/>
            <a:ext cx="4343400" cy="2784475"/>
          </a:xfrm>
          <a:custGeom>
            <a:avLst/>
            <a:gdLst/>
            <a:ahLst/>
            <a:cxnLst/>
            <a:rect l="l" t="t" r="r" b="b"/>
            <a:pathLst>
              <a:path w="4343400" h="2336800">
                <a:moveTo>
                  <a:pt x="101604" y="0"/>
                </a:moveTo>
                <a:lnTo>
                  <a:pt x="4241796" y="0"/>
                </a:lnTo>
                <a:cubicBezTo>
                  <a:pt x="4297910" y="0"/>
                  <a:pt x="4343400" y="45490"/>
                  <a:pt x="4343400" y="101604"/>
                </a:cubicBezTo>
                <a:lnTo>
                  <a:pt x="4343400" y="2235196"/>
                </a:lnTo>
                <a:cubicBezTo>
                  <a:pt x="4343400" y="2291310"/>
                  <a:pt x="4297910" y="2336800"/>
                  <a:pt x="42417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BD5"/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11" name="Text 7"/>
          <p:cNvSpPr/>
          <p:nvPr/>
        </p:nvSpPr>
        <p:spPr>
          <a:xfrm>
            <a:off x="4070033" y="2719070"/>
            <a:ext cx="4051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4127183" y="317627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1. 文本预处理</a:t>
            </a:r>
            <a:r>
              <a:rPr lang="zh-CN" sz="16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：清洗文本，分词。</a:t>
            </a:r>
            <a:endParaRPr lang="zh-CN" sz="160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sym typeface="+mn-ea"/>
            </a:endParaRPr>
          </a:p>
        </p:txBody>
      </p:sp>
      <p:sp>
        <p:nvSpPr>
          <p:cNvPr id="13" name="Text 9"/>
          <p:cNvSpPr/>
          <p:nvPr/>
        </p:nvSpPr>
        <p:spPr>
          <a:xfrm>
            <a:off x="4127183" y="348107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2. 语法分析</a:t>
            </a:r>
            <a:r>
              <a:rPr lang="zh-CN" sz="16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：检测错别字、语病。</a:t>
            </a:r>
            <a:endParaRPr lang="zh-CN" sz="160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  <a:sym typeface="+mn-ea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4127183" y="392811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3. </a:t>
            </a:r>
            <a:r>
              <a:rPr lang="en-US" sz="1400" dirty="0">
                <a:solidFill>
                  <a:srgbClr val="004080"/>
                </a:solidFill>
                <a:highlight>
                  <a:srgbClr val="A8D0F5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RAG检索</a:t>
            </a:r>
            <a:r>
              <a:rPr lang="zh-CN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：在</a:t>
            </a:r>
            <a:r>
              <a:rPr lang="zh-CN" altLang="en-US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 </a:t>
            </a:r>
            <a:r>
              <a:rPr lang="en-US" altLang="zh-CN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Milvus </a:t>
            </a:r>
            <a:r>
              <a:rPr lang="zh-CN" altLang="en-US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中检索相似范文进行比</a:t>
            </a:r>
            <a:r>
              <a:rPr lang="en-US" altLang="zh-CN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     </a:t>
            </a:r>
            <a:r>
              <a:rPr lang="zh-CN" altLang="en-US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对。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127183" y="451739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4. </a:t>
            </a:r>
            <a:r>
              <a:rPr lang="en-US" sz="1400" dirty="0">
                <a:solidFill>
                  <a:srgbClr val="004080"/>
                </a:solidFill>
                <a:highlight>
                  <a:srgbClr val="A8D0F5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LLM推理</a:t>
            </a:r>
            <a:r>
              <a:rPr lang="zh-CN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：调用</a:t>
            </a:r>
            <a:r>
              <a:rPr lang="zh-CN" altLang="en-US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 </a:t>
            </a:r>
            <a:r>
              <a:rPr lang="en-US" altLang="zh-CN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LangChain </a:t>
            </a:r>
            <a:r>
              <a:rPr lang="zh-CN" altLang="en-US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对内容深度、结</a:t>
            </a:r>
            <a:r>
              <a:rPr lang="en-US" altLang="zh-CN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     </a:t>
            </a:r>
            <a:r>
              <a:rPr lang="zh-CN" altLang="en-US" sz="1600">
                <a:highlight>
                  <a:srgbClr val="A8D0F5">
                    <a:alpha val="100000"/>
                  </a:srgbClr>
                </a:highlight>
                <a:latin typeface="等线" panose="02010600030101010101" charset="-122"/>
                <a:ea typeface="等线" panose="02010600030101010101" charset="-122"/>
                <a:sym typeface="+mn-ea"/>
              </a:rPr>
              <a:t>构逻辑进行打分。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4127183" y="505587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5. 数据合成</a:t>
            </a:r>
            <a:r>
              <a:rPr lang="zh-CN" sz="160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  <a:sym typeface="+mn-ea"/>
              </a:rPr>
              <a:t>：汇总各维度得分，生成综合评语。</a:t>
            </a:r>
            <a:endParaRPr lang="zh-CN" sz="160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</a:endParaRPr>
          </a:p>
          <a:p>
            <a:pPr>
              <a:lnSpc>
                <a:spcPct val="120000"/>
              </a:lnSpc>
            </a:pPr>
            <a:endParaRPr lang="zh-CN" sz="160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7" name="Shape 13"/>
          <p:cNvSpPr/>
          <p:nvPr/>
        </p:nvSpPr>
        <p:spPr>
          <a:xfrm>
            <a:off x="8306277" y="35052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674608" y="277892"/>
                </a:moveTo>
                <a:cubicBezTo>
                  <a:pt x="689491" y="292775"/>
                  <a:pt x="689491" y="316944"/>
                  <a:pt x="674608" y="331827"/>
                </a:cubicBezTo>
                <a:lnTo>
                  <a:pt x="522208" y="484227"/>
                </a:lnTo>
                <a:cubicBezTo>
                  <a:pt x="511254" y="495181"/>
                  <a:pt x="494943" y="498396"/>
                  <a:pt x="480655" y="492442"/>
                </a:cubicBezTo>
                <a:cubicBezTo>
                  <a:pt x="466368" y="486489"/>
                  <a:pt x="457200" y="472559"/>
                  <a:pt x="457200" y="457200"/>
                </a:cubicBezTo>
                <a:lnTo>
                  <a:pt x="457200" y="381000"/>
                </a:lnTo>
                <a:lnTo>
                  <a:pt x="57150" y="381000"/>
                </a:lnTo>
                <a:cubicBezTo>
                  <a:pt x="25598" y="381000"/>
                  <a:pt x="0" y="355402"/>
                  <a:pt x="0" y="323850"/>
                </a:cubicBezTo>
                <a:lnTo>
                  <a:pt x="0" y="285750"/>
                </a:lnTo>
                <a:cubicBezTo>
                  <a:pt x="0" y="254198"/>
                  <a:pt x="25598" y="228600"/>
                  <a:pt x="57150" y="228600"/>
                </a:cubicBezTo>
                <a:lnTo>
                  <a:pt x="457200" y="228600"/>
                </a:lnTo>
                <a:lnTo>
                  <a:pt x="457200" y="152400"/>
                </a:lnTo>
                <a:cubicBezTo>
                  <a:pt x="457200" y="137041"/>
                  <a:pt x="466487" y="123111"/>
                  <a:pt x="480774" y="117157"/>
                </a:cubicBezTo>
                <a:cubicBezTo>
                  <a:pt x="495062" y="111204"/>
                  <a:pt x="511373" y="114538"/>
                  <a:pt x="522327" y="125373"/>
                </a:cubicBezTo>
                <a:lnTo>
                  <a:pt x="674727" y="277773"/>
                </a:lnTo>
                <a:close/>
              </a:path>
            </a:pathLst>
          </a:custGeom>
          <a:solidFill>
            <a:srgbClr val="3A7BD5"/>
          </a:solidFill>
        </p:spPr>
      </p:sp>
      <p:sp>
        <p:nvSpPr>
          <p:cNvPr id="18" name="Shape 14"/>
          <p:cNvSpPr/>
          <p:nvPr/>
        </p:nvSpPr>
        <p:spPr>
          <a:xfrm>
            <a:off x="9874568" y="25400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</p:spPr>
      </p:sp>
      <p:sp>
        <p:nvSpPr>
          <p:cNvPr id="19" name="Shape 15"/>
          <p:cNvSpPr/>
          <p:nvPr/>
        </p:nvSpPr>
        <p:spPr>
          <a:xfrm>
            <a:off x="10125393" y="28194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86171" y="0"/>
                </a:moveTo>
                <a:cubicBezTo>
                  <a:pt x="54650" y="0"/>
                  <a:pt x="29021" y="25628"/>
                  <a:pt x="29021" y="57150"/>
                </a:cubicBezTo>
                <a:lnTo>
                  <a:pt x="29021" y="400050"/>
                </a:lnTo>
                <a:cubicBezTo>
                  <a:pt x="29021" y="431572"/>
                  <a:pt x="54650" y="457200"/>
                  <a:pt x="86171" y="457200"/>
                </a:cubicBezTo>
                <a:lnTo>
                  <a:pt x="314771" y="457200"/>
                </a:lnTo>
                <a:cubicBezTo>
                  <a:pt x="346293" y="457200"/>
                  <a:pt x="371921" y="431572"/>
                  <a:pt x="371921" y="400050"/>
                </a:cubicBezTo>
                <a:lnTo>
                  <a:pt x="371921" y="314325"/>
                </a:lnTo>
                <a:lnTo>
                  <a:pt x="441662" y="314325"/>
                </a:lnTo>
                <a:lnTo>
                  <a:pt x="413980" y="342007"/>
                </a:lnTo>
                <a:cubicBezTo>
                  <a:pt x="405586" y="350401"/>
                  <a:pt x="405586" y="363974"/>
                  <a:pt x="413980" y="372279"/>
                </a:cubicBezTo>
                <a:cubicBezTo>
                  <a:pt x="422374" y="380583"/>
                  <a:pt x="435947" y="380673"/>
                  <a:pt x="444252" y="372279"/>
                </a:cubicBezTo>
                <a:lnTo>
                  <a:pt x="508546" y="307985"/>
                </a:lnTo>
                <a:cubicBezTo>
                  <a:pt x="516940" y="299591"/>
                  <a:pt x="516940" y="286018"/>
                  <a:pt x="508546" y="277713"/>
                </a:cubicBezTo>
                <a:lnTo>
                  <a:pt x="444252" y="213420"/>
                </a:lnTo>
                <a:cubicBezTo>
                  <a:pt x="435858" y="205026"/>
                  <a:pt x="422285" y="205026"/>
                  <a:pt x="413980" y="213420"/>
                </a:cubicBezTo>
                <a:cubicBezTo>
                  <a:pt x="405676" y="221813"/>
                  <a:pt x="405586" y="235387"/>
                  <a:pt x="413980" y="243691"/>
                </a:cubicBezTo>
                <a:lnTo>
                  <a:pt x="441662" y="271373"/>
                </a:lnTo>
                <a:lnTo>
                  <a:pt x="371921" y="271373"/>
                </a:lnTo>
                <a:lnTo>
                  <a:pt x="371921" y="152162"/>
                </a:lnTo>
                <a:cubicBezTo>
                  <a:pt x="371921" y="136981"/>
                  <a:pt x="365939" y="122426"/>
                  <a:pt x="355223" y="111710"/>
                </a:cubicBezTo>
                <a:lnTo>
                  <a:pt x="260033" y="16699"/>
                </a:lnTo>
                <a:cubicBezTo>
                  <a:pt x="249317" y="5983"/>
                  <a:pt x="234851" y="0"/>
                  <a:pt x="219670" y="0"/>
                </a:cubicBezTo>
                <a:lnTo>
                  <a:pt x="86171" y="0"/>
                </a:lnTo>
                <a:close/>
                <a:moveTo>
                  <a:pt x="319683" y="157163"/>
                </a:moveTo>
                <a:lnTo>
                  <a:pt x="236190" y="157163"/>
                </a:lnTo>
                <a:cubicBezTo>
                  <a:pt x="224314" y="157163"/>
                  <a:pt x="214759" y="147608"/>
                  <a:pt x="214759" y="135731"/>
                </a:cubicBezTo>
                <a:lnTo>
                  <a:pt x="214759" y="52239"/>
                </a:lnTo>
                <a:lnTo>
                  <a:pt x="319683" y="157163"/>
                </a:lnTo>
                <a:close/>
                <a:moveTo>
                  <a:pt x="200471" y="292894"/>
                </a:moveTo>
                <a:cubicBezTo>
                  <a:pt x="200471" y="281017"/>
                  <a:pt x="210026" y="271463"/>
                  <a:pt x="221903" y="271463"/>
                </a:cubicBezTo>
                <a:lnTo>
                  <a:pt x="314771" y="271463"/>
                </a:lnTo>
                <a:lnTo>
                  <a:pt x="314771" y="314325"/>
                </a:lnTo>
                <a:lnTo>
                  <a:pt x="221903" y="314325"/>
                </a:lnTo>
                <a:cubicBezTo>
                  <a:pt x="210026" y="314325"/>
                  <a:pt x="200471" y="304770"/>
                  <a:pt x="200471" y="292894"/>
                </a:cubicBezTo>
                <a:close/>
              </a:path>
            </a:pathLst>
          </a:custGeom>
          <a:solidFill>
            <a:srgbClr val="004080"/>
          </a:solidFill>
        </p:spPr>
      </p:sp>
      <p:sp>
        <p:nvSpPr>
          <p:cNvPr id="20" name="Text 16"/>
          <p:cNvSpPr/>
          <p:nvPr/>
        </p:nvSpPr>
        <p:spPr>
          <a:xfrm>
            <a:off x="10096818" y="3657600"/>
            <a:ext cx="571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输出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9982518" y="4064000"/>
            <a:ext cx="800100" cy="101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综合得分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维度得分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详细评语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批改ID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2-d2v63jlnfo2stf9dk4r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429895"/>
            <a:ext cx="579755" cy="65214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4260"/>
            <a:ext cx="12192635" cy="713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03200" y="1722120"/>
            <a:ext cx="11874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训练计划生成机制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3200083" y="35052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674608" y="277892"/>
                </a:moveTo>
                <a:cubicBezTo>
                  <a:pt x="689491" y="292775"/>
                  <a:pt x="689491" y="316944"/>
                  <a:pt x="674608" y="331827"/>
                </a:cubicBezTo>
                <a:lnTo>
                  <a:pt x="522208" y="484227"/>
                </a:lnTo>
                <a:cubicBezTo>
                  <a:pt x="511254" y="495181"/>
                  <a:pt x="494943" y="498396"/>
                  <a:pt x="480655" y="492442"/>
                </a:cubicBezTo>
                <a:cubicBezTo>
                  <a:pt x="466368" y="486489"/>
                  <a:pt x="457200" y="472559"/>
                  <a:pt x="457200" y="457200"/>
                </a:cubicBezTo>
                <a:lnTo>
                  <a:pt x="457200" y="381000"/>
                </a:lnTo>
                <a:lnTo>
                  <a:pt x="57150" y="381000"/>
                </a:lnTo>
                <a:cubicBezTo>
                  <a:pt x="25598" y="381000"/>
                  <a:pt x="0" y="355402"/>
                  <a:pt x="0" y="323850"/>
                </a:cubicBezTo>
                <a:lnTo>
                  <a:pt x="0" y="285750"/>
                </a:lnTo>
                <a:cubicBezTo>
                  <a:pt x="0" y="254198"/>
                  <a:pt x="25598" y="228600"/>
                  <a:pt x="57150" y="228600"/>
                </a:cubicBezTo>
                <a:lnTo>
                  <a:pt x="457200" y="228600"/>
                </a:lnTo>
                <a:lnTo>
                  <a:pt x="457200" y="152400"/>
                </a:lnTo>
                <a:cubicBezTo>
                  <a:pt x="457200" y="137041"/>
                  <a:pt x="466487" y="123111"/>
                  <a:pt x="480774" y="117157"/>
                </a:cubicBezTo>
                <a:cubicBezTo>
                  <a:pt x="495062" y="111204"/>
                  <a:pt x="511373" y="114538"/>
                  <a:pt x="522327" y="125373"/>
                </a:cubicBezTo>
                <a:lnTo>
                  <a:pt x="674727" y="277773"/>
                </a:lnTo>
                <a:close/>
              </a:path>
            </a:pathLst>
          </a:custGeom>
          <a:solidFill>
            <a:srgbClr val="3A7BD5"/>
          </a:solidFill>
        </p:spPr>
      </p:sp>
      <p:sp>
        <p:nvSpPr>
          <p:cNvPr id="10" name="Shape 6"/>
          <p:cNvSpPr/>
          <p:nvPr/>
        </p:nvSpPr>
        <p:spPr>
          <a:xfrm>
            <a:off x="3924300" y="2641600"/>
            <a:ext cx="4343400" cy="2463165"/>
          </a:xfrm>
          <a:custGeom>
            <a:avLst/>
            <a:gdLst/>
            <a:ahLst/>
            <a:cxnLst/>
            <a:rect l="l" t="t" r="r" b="b"/>
            <a:pathLst>
              <a:path w="4343400" h="2336800">
                <a:moveTo>
                  <a:pt x="101604" y="0"/>
                </a:moveTo>
                <a:lnTo>
                  <a:pt x="4241796" y="0"/>
                </a:lnTo>
                <a:cubicBezTo>
                  <a:pt x="4297910" y="0"/>
                  <a:pt x="4343400" y="45490"/>
                  <a:pt x="4343400" y="101604"/>
                </a:cubicBezTo>
                <a:lnTo>
                  <a:pt x="4343400" y="2235196"/>
                </a:lnTo>
                <a:cubicBezTo>
                  <a:pt x="4343400" y="2291310"/>
                  <a:pt x="4297910" y="2336800"/>
                  <a:pt x="42417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BD5"/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11" name="Text 7"/>
          <p:cNvSpPr/>
          <p:nvPr/>
        </p:nvSpPr>
        <p:spPr>
          <a:xfrm>
            <a:off x="4070033" y="2844800"/>
            <a:ext cx="4051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处理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4127183" y="330200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1. </a:t>
            </a:r>
            <a:r>
              <a:rPr lang="zh-CN" altLang="en-US" sz="1600" dirty="0">
                <a:solidFill>
                  <a:schemeClr val="bg1"/>
                </a:solidFill>
              </a:rPr>
              <a:t>缺口分析：计算当前能力与目标的差距。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3" name="Text 9"/>
          <p:cNvSpPr/>
          <p:nvPr/>
        </p:nvSpPr>
        <p:spPr>
          <a:xfrm>
            <a:off x="4127183" y="368808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2. </a:t>
            </a:r>
            <a:r>
              <a:rPr lang="zh-CN" altLang="en-US" sz="1600" dirty="0">
                <a:solidFill>
                  <a:schemeClr val="bg1"/>
                </a:solidFill>
              </a:rPr>
              <a:t>题目匹配：从训练题目库中筛选能弥补短板的题目。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Text 10"/>
          <p:cNvSpPr/>
          <p:nvPr/>
        </p:nvSpPr>
        <p:spPr>
          <a:xfrm>
            <a:off x="4127183" y="391160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127183" y="421640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3. </a:t>
            </a:r>
            <a:r>
              <a:rPr lang="zh-CN" altLang="en-US" sz="1600" dirty="0">
                <a:solidFill>
                  <a:schemeClr val="bg1"/>
                </a:solidFill>
              </a:rPr>
              <a:t>序列规划：按照循序渐进原则排列题目顺序。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6" name="Text 12"/>
          <p:cNvSpPr/>
          <p:nvPr/>
        </p:nvSpPr>
        <p:spPr>
          <a:xfrm>
            <a:off x="4127183" y="4615180"/>
            <a:ext cx="4025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4. </a:t>
            </a:r>
            <a:r>
              <a:rPr lang="zh-CN" altLang="en-US" sz="1600" dirty="0">
                <a:solidFill>
                  <a:schemeClr val="bg1"/>
                </a:solidFill>
              </a:rPr>
              <a:t>计划封装：生成计划元数据。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7" name="Shape 13"/>
          <p:cNvSpPr/>
          <p:nvPr/>
        </p:nvSpPr>
        <p:spPr>
          <a:xfrm>
            <a:off x="8306277" y="35052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674608" y="277892"/>
                </a:moveTo>
                <a:cubicBezTo>
                  <a:pt x="689491" y="292775"/>
                  <a:pt x="689491" y="316944"/>
                  <a:pt x="674608" y="331827"/>
                </a:cubicBezTo>
                <a:lnTo>
                  <a:pt x="522208" y="484227"/>
                </a:lnTo>
                <a:cubicBezTo>
                  <a:pt x="511254" y="495181"/>
                  <a:pt x="494943" y="498396"/>
                  <a:pt x="480655" y="492442"/>
                </a:cubicBezTo>
                <a:cubicBezTo>
                  <a:pt x="466368" y="486489"/>
                  <a:pt x="457200" y="472559"/>
                  <a:pt x="457200" y="457200"/>
                </a:cubicBezTo>
                <a:lnTo>
                  <a:pt x="457200" y="381000"/>
                </a:lnTo>
                <a:lnTo>
                  <a:pt x="57150" y="381000"/>
                </a:lnTo>
                <a:cubicBezTo>
                  <a:pt x="25598" y="381000"/>
                  <a:pt x="0" y="355402"/>
                  <a:pt x="0" y="323850"/>
                </a:cubicBezTo>
                <a:lnTo>
                  <a:pt x="0" y="285750"/>
                </a:lnTo>
                <a:cubicBezTo>
                  <a:pt x="0" y="254198"/>
                  <a:pt x="25598" y="228600"/>
                  <a:pt x="57150" y="228600"/>
                </a:cubicBezTo>
                <a:lnTo>
                  <a:pt x="457200" y="228600"/>
                </a:lnTo>
                <a:lnTo>
                  <a:pt x="457200" y="152400"/>
                </a:lnTo>
                <a:cubicBezTo>
                  <a:pt x="457200" y="137041"/>
                  <a:pt x="466487" y="123111"/>
                  <a:pt x="480774" y="117157"/>
                </a:cubicBezTo>
                <a:cubicBezTo>
                  <a:pt x="495062" y="111204"/>
                  <a:pt x="511373" y="114538"/>
                  <a:pt x="522327" y="125373"/>
                </a:cubicBezTo>
                <a:lnTo>
                  <a:pt x="674727" y="277773"/>
                </a:lnTo>
                <a:close/>
              </a:path>
            </a:pathLst>
          </a:custGeom>
          <a:solidFill>
            <a:srgbClr val="3A7BD5"/>
          </a:solidFill>
        </p:spPr>
      </p:sp>
      <p:sp>
        <p:nvSpPr>
          <p:cNvPr id="22" name="Shape 1"/>
          <p:cNvSpPr/>
          <p:nvPr/>
        </p:nvSpPr>
        <p:spPr>
          <a:xfrm>
            <a:off x="1257300" y="253492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A8D0F5"/>
          </a:solidFill>
        </p:spPr>
      </p:sp>
      <p:sp>
        <p:nvSpPr>
          <p:cNvPr id="23" name="Shape 2"/>
          <p:cNvSpPr/>
          <p:nvPr/>
        </p:nvSpPr>
        <p:spPr>
          <a:xfrm>
            <a:off x="1666875" y="291592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215473" y="-11609"/>
                </a:moveTo>
                <a:cubicBezTo>
                  <a:pt x="205294" y="-13662"/>
                  <a:pt x="194846" y="-13662"/>
                  <a:pt x="184666" y="-11609"/>
                </a:cubicBezTo>
                <a:lnTo>
                  <a:pt x="17234" y="21878"/>
                </a:lnTo>
                <a:cubicBezTo>
                  <a:pt x="7233" y="23842"/>
                  <a:pt x="0" y="32683"/>
                  <a:pt x="0" y="42863"/>
                </a:cubicBezTo>
                <a:cubicBezTo>
                  <a:pt x="0" y="52060"/>
                  <a:pt x="5804" y="60097"/>
                  <a:pt x="14288" y="63044"/>
                </a:cubicBezTo>
                <a:lnTo>
                  <a:pt x="14288" y="128588"/>
                </a:lnTo>
                <a:lnTo>
                  <a:pt x="268" y="198775"/>
                </a:lnTo>
                <a:cubicBezTo>
                  <a:pt x="89" y="199579"/>
                  <a:pt x="0" y="200471"/>
                  <a:pt x="0" y="201364"/>
                </a:cubicBezTo>
                <a:cubicBezTo>
                  <a:pt x="0" y="208508"/>
                  <a:pt x="5804" y="214402"/>
                  <a:pt x="13037" y="214402"/>
                </a:cubicBezTo>
                <a:lnTo>
                  <a:pt x="44202" y="214402"/>
                </a:lnTo>
                <a:cubicBezTo>
                  <a:pt x="51346" y="214402"/>
                  <a:pt x="57239" y="208598"/>
                  <a:pt x="57239" y="201364"/>
                </a:cubicBezTo>
                <a:cubicBezTo>
                  <a:pt x="57239" y="200471"/>
                  <a:pt x="57150" y="199668"/>
                  <a:pt x="56971" y="198775"/>
                </a:cubicBezTo>
                <a:lnTo>
                  <a:pt x="42863" y="128588"/>
                </a:lnTo>
                <a:lnTo>
                  <a:pt x="42863" y="69026"/>
                </a:lnTo>
                <a:lnTo>
                  <a:pt x="85725" y="77599"/>
                </a:lnTo>
                <a:lnTo>
                  <a:pt x="85725" y="128588"/>
                </a:lnTo>
                <a:cubicBezTo>
                  <a:pt x="85725" y="191720"/>
                  <a:pt x="136892" y="242888"/>
                  <a:pt x="200025" y="242888"/>
                </a:cubicBezTo>
                <a:cubicBezTo>
                  <a:pt x="263158" y="242888"/>
                  <a:pt x="314325" y="191720"/>
                  <a:pt x="314325" y="128588"/>
                </a:cubicBezTo>
                <a:lnTo>
                  <a:pt x="314325" y="77599"/>
                </a:lnTo>
                <a:lnTo>
                  <a:pt x="382816" y="63937"/>
                </a:lnTo>
                <a:cubicBezTo>
                  <a:pt x="392817" y="61883"/>
                  <a:pt x="400050" y="53042"/>
                  <a:pt x="400050" y="42863"/>
                </a:cubicBezTo>
                <a:cubicBezTo>
                  <a:pt x="400050" y="32683"/>
                  <a:pt x="392817" y="23842"/>
                  <a:pt x="382816" y="21878"/>
                </a:cubicBezTo>
                <a:lnTo>
                  <a:pt x="215473" y="-11609"/>
                </a:lnTo>
                <a:close/>
                <a:moveTo>
                  <a:pt x="200025" y="200025"/>
                </a:moveTo>
                <a:cubicBezTo>
                  <a:pt x="160556" y="200025"/>
                  <a:pt x="128588" y="168057"/>
                  <a:pt x="128588" y="128588"/>
                </a:cubicBezTo>
                <a:lnTo>
                  <a:pt x="271463" y="128588"/>
                </a:lnTo>
                <a:cubicBezTo>
                  <a:pt x="271463" y="168057"/>
                  <a:pt x="239494" y="200025"/>
                  <a:pt x="200025" y="200025"/>
                </a:cubicBezTo>
                <a:close/>
                <a:moveTo>
                  <a:pt x="107246" y="285839"/>
                </a:moveTo>
                <a:cubicBezTo>
                  <a:pt x="52417" y="311021"/>
                  <a:pt x="14288" y="366385"/>
                  <a:pt x="14288" y="430679"/>
                </a:cubicBezTo>
                <a:cubicBezTo>
                  <a:pt x="14288" y="445324"/>
                  <a:pt x="26164" y="457200"/>
                  <a:pt x="40809" y="457200"/>
                </a:cubicBezTo>
                <a:lnTo>
                  <a:pt x="178594" y="457200"/>
                </a:lnTo>
                <a:lnTo>
                  <a:pt x="178594" y="326827"/>
                </a:lnTo>
                <a:lnTo>
                  <a:pt x="127337" y="288429"/>
                </a:lnTo>
                <a:cubicBezTo>
                  <a:pt x="121533" y="284053"/>
                  <a:pt x="113764" y="282893"/>
                  <a:pt x="107156" y="285929"/>
                </a:cubicBezTo>
                <a:close/>
                <a:moveTo>
                  <a:pt x="221456" y="457200"/>
                </a:moveTo>
                <a:lnTo>
                  <a:pt x="359241" y="457200"/>
                </a:lnTo>
                <a:cubicBezTo>
                  <a:pt x="373886" y="457200"/>
                  <a:pt x="385763" y="445324"/>
                  <a:pt x="385763" y="430679"/>
                </a:cubicBezTo>
                <a:cubicBezTo>
                  <a:pt x="385763" y="366385"/>
                  <a:pt x="347633" y="311021"/>
                  <a:pt x="292804" y="285929"/>
                </a:cubicBezTo>
                <a:cubicBezTo>
                  <a:pt x="286196" y="282893"/>
                  <a:pt x="278428" y="284053"/>
                  <a:pt x="272623" y="288429"/>
                </a:cubicBezTo>
                <a:lnTo>
                  <a:pt x="221367" y="326827"/>
                </a:lnTo>
                <a:lnTo>
                  <a:pt x="221367" y="457200"/>
                </a:lnTo>
                <a:close/>
              </a:path>
            </a:pathLst>
          </a:custGeom>
          <a:solidFill>
            <a:srgbClr val="004080"/>
          </a:solidFill>
        </p:spPr>
      </p:sp>
      <p:sp>
        <p:nvSpPr>
          <p:cNvPr id="24" name="Text 3"/>
          <p:cNvSpPr/>
          <p:nvPr/>
        </p:nvSpPr>
        <p:spPr>
          <a:xfrm>
            <a:off x="1581150" y="3906520"/>
            <a:ext cx="571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输入</a:t>
            </a:r>
            <a:endParaRPr lang="en-US" sz="1600" dirty="0"/>
          </a:p>
        </p:txBody>
      </p:sp>
      <p:sp>
        <p:nvSpPr>
          <p:cNvPr id="25" name="Text 4"/>
          <p:cNvSpPr/>
          <p:nvPr/>
        </p:nvSpPr>
        <p:spPr>
          <a:xfrm>
            <a:off x="1289050" y="4312920"/>
            <a:ext cx="11557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学生能力档案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训练目标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特殊要求</a:t>
            </a:r>
            <a:endParaRPr lang="en-US" sz="1600" dirty="0"/>
          </a:p>
        </p:txBody>
      </p:sp>
      <p:sp>
        <p:nvSpPr>
          <p:cNvPr id="26" name="Shape 11"/>
          <p:cNvSpPr/>
          <p:nvPr/>
        </p:nvSpPr>
        <p:spPr>
          <a:xfrm>
            <a:off x="9338310" y="25146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A8D0F5"/>
          </a:solidFill>
        </p:spPr>
      </p:sp>
      <p:sp>
        <p:nvSpPr>
          <p:cNvPr id="27" name="Shape 12"/>
          <p:cNvSpPr/>
          <p:nvPr/>
        </p:nvSpPr>
        <p:spPr>
          <a:xfrm>
            <a:off x="9747885" y="2895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114300" y="0"/>
                </a:moveTo>
                <a:cubicBezTo>
                  <a:pt x="130106" y="0"/>
                  <a:pt x="142875" y="12769"/>
                  <a:pt x="142875" y="28575"/>
                </a:cubicBezTo>
                <a:lnTo>
                  <a:pt x="142875" y="57150"/>
                </a:lnTo>
                <a:lnTo>
                  <a:pt x="257175" y="57150"/>
                </a:lnTo>
                <a:lnTo>
                  <a:pt x="257175" y="28575"/>
                </a:lnTo>
                <a:cubicBezTo>
                  <a:pt x="257175" y="12769"/>
                  <a:pt x="269944" y="0"/>
                  <a:pt x="285750" y="0"/>
                </a:cubicBezTo>
                <a:cubicBezTo>
                  <a:pt x="301556" y="0"/>
                  <a:pt x="314325" y="12769"/>
                  <a:pt x="314325" y="28575"/>
                </a:cubicBezTo>
                <a:lnTo>
                  <a:pt x="314325" y="57150"/>
                </a:lnTo>
                <a:lnTo>
                  <a:pt x="342900" y="57150"/>
                </a:lnTo>
                <a:cubicBezTo>
                  <a:pt x="374422" y="57150"/>
                  <a:pt x="400050" y="82778"/>
                  <a:pt x="400050" y="114300"/>
                </a:cubicBezTo>
                <a:lnTo>
                  <a:pt x="400050" y="371475"/>
                </a:lnTo>
                <a:cubicBezTo>
                  <a:pt x="400050" y="402997"/>
                  <a:pt x="374422" y="428625"/>
                  <a:pt x="342900" y="428625"/>
                </a:cubicBezTo>
                <a:lnTo>
                  <a:pt x="57150" y="428625"/>
                </a:lnTo>
                <a:cubicBezTo>
                  <a:pt x="25628" y="428625"/>
                  <a:pt x="0" y="402997"/>
                  <a:pt x="0" y="371475"/>
                </a:cubicBezTo>
                <a:lnTo>
                  <a:pt x="0" y="114300"/>
                </a:lnTo>
                <a:cubicBezTo>
                  <a:pt x="0" y="82778"/>
                  <a:pt x="25628" y="57150"/>
                  <a:pt x="57150" y="57150"/>
                </a:cubicBezTo>
                <a:lnTo>
                  <a:pt x="85725" y="57150"/>
                </a:lnTo>
                <a:lnTo>
                  <a:pt x="85725" y="28575"/>
                </a:lnTo>
                <a:cubicBezTo>
                  <a:pt x="85725" y="12769"/>
                  <a:pt x="98494" y="0"/>
                  <a:pt x="114300" y="0"/>
                </a:cubicBezTo>
                <a:close/>
                <a:moveTo>
                  <a:pt x="57150" y="214313"/>
                </a:moveTo>
                <a:lnTo>
                  <a:pt x="57150" y="242888"/>
                </a:lnTo>
                <a:cubicBezTo>
                  <a:pt x="57150" y="250746"/>
                  <a:pt x="63579" y="257175"/>
                  <a:pt x="71438" y="257175"/>
                </a:cubicBezTo>
                <a:lnTo>
                  <a:pt x="100013" y="257175"/>
                </a:lnTo>
                <a:cubicBezTo>
                  <a:pt x="107871" y="257175"/>
                  <a:pt x="114300" y="250746"/>
                  <a:pt x="114300" y="242888"/>
                </a:cubicBezTo>
                <a:lnTo>
                  <a:pt x="114300" y="214313"/>
                </a:lnTo>
                <a:cubicBezTo>
                  <a:pt x="114300" y="206454"/>
                  <a:pt x="107871" y="200025"/>
                  <a:pt x="100013" y="200025"/>
                </a:cubicBezTo>
                <a:lnTo>
                  <a:pt x="71438" y="200025"/>
                </a:lnTo>
                <a:cubicBezTo>
                  <a:pt x="63579" y="200025"/>
                  <a:pt x="57150" y="206454"/>
                  <a:pt x="57150" y="214313"/>
                </a:cubicBezTo>
                <a:close/>
                <a:moveTo>
                  <a:pt x="171450" y="214313"/>
                </a:moveTo>
                <a:lnTo>
                  <a:pt x="171450" y="242888"/>
                </a:lnTo>
                <a:cubicBezTo>
                  <a:pt x="171450" y="250746"/>
                  <a:pt x="177879" y="257175"/>
                  <a:pt x="185738" y="257175"/>
                </a:cubicBezTo>
                <a:lnTo>
                  <a:pt x="214313" y="257175"/>
                </a:lnTo>
                <a:cubicBezTo>
                  <a:pt x="222171" y="257175"/>
                  <a:pt x="228600" y="250746"/>
                  <a:pt x="228600" y="242888"/>
                </a:cubicBezTo>
                <a:lnTo>
                  <a:pt x="228600" y="214313"/>
                </a:lnTo>
                <a:cubicBezTo>
                  <a:pt x="228600" y="206454"/>
                  <a:pt x="222171" y="200025"/>
                  <a:pt x="214313" y="200025"/>
                </a:cubicBezTo>
                <a:lnTo>
                  <a:pt x="185738" y="200025"/>
                </a:lnTo>
                <a:cubicBezTo>
                  <a:pt x="177879" y="200025"/>
                  <a:pt x="171450" y="206454"/>
                  <a:pt x="171450" y="214313"/>
                </a:cubicBezTo>
                <a:close/>
                <a:moveTo>
                  <a:pt x="300038" y="200025"/>
                </a:moveTo>
                <a:cubicBezTo>
                  <a:pt x="292179" y="200025"/>
                  <a:pt x="285750" y="206454"/>
                  <a:pt x="285750" y="214313"/>
                </a:cubicBezTo>
                <a:lnTo>
                  <a:pt x="285750" y="242888"/>
                </a:lnTo>
                <a:cubicBezTo>
                  <a:pt x="285750" y="250746"/>
                  <a:pt x="292179" y="257175"/>
                  <a:pt x="300038" y="257175"/>
                </a:cubicBezTo>
                <a:lnTo>
                  <a:pt x="328613" y="257175"/>
                </a:lnTo>
                <a:cubicBezTo>
                  <a:pt x="336471" y="257175"/>
                  <a:pt x="342900" y="250746"/>
                  <a:pt x="342900" y="242888"/>
                </a:cubicBezTo>
                <a:lnTo>
                  <a:pt x="342900" y="214313"/>
                </a:lnTo>
                <a:cubicBezTo>
                  <a:pt x="342900" y="206454"/>
                  <a:pt x="336471" y="200025"/>
                  <a:pt x="328613" y="200025"/>
                </a:cubicBezTo>
                <a:lnTo>
                  <a:pt x="300038" y="200025"/>
                </a:lnTo>
                <a:close/>
                <a:moveTo>
                  <a:pt x="57150" y="328613"/>
                </a:moveTo>
                <a:lnTo>
                  <a:pt x="57150" y="357188"/>
                </a:lnTo>
                <a:cubicBezTo>
                  <a:pt x="57150" y="365046"/>
                  <a:pt x="63579" y="371475"/>
                  <a:pt x="71438" y="371475"/>
                </a:cubicBezTo>
                <a:lnTo>
                  <a:pt x="100013" y="371475"/>
                </a:lnTo>
                <a:cubicBezTo>
                  <a:pt x="107871" y="371475"/>
                  <a:pt x="114300" y="365046"/>
                  <a:pt x="114300" y="357188"/>
                </a:cubicBezTo>
                <a:lnTo>
                  <a:pt x="114300" y="328613"/>
                </a:lnTo>
                <a:cubicBezTo>
                  <a:pt x="114300" y="320754"/>
                  <a:pt x="107871" y="314325"/>
                  <a:pt x="100013" y="314325"/>
                </a:cubicBezTo>
                <a:lnTo>
                  <a:pt x="71438" y="314325"/>
                </a:lnTo>
                <a:cubicBezTo>
                  <a:pt x="63579" y="314325"/>
                  <a:pt x="57150" y="320754"/>
                  <a:pt x="57150" y="328613"/>
                </a:cubicBezTo>
                <a:close/>
                <a:moveTo>
                  <a:pt x="185738" y="314325"/>
                </a:moveTo>
                <a:cubicBezTo>
                  <a:pt x="177879" y="314325"/>
                  <a:pt x="171450" y="320754"/>
                  <a:pt x="171450" y="328613"/>
                </a:cubicBezTo>
                <a:lnTo>
                  <a:pt x="171450" y="357188"/>
                </a:lnTo>
                <a:cubicBezTo>
                  <a:pt x="171450" y="365046"/>
                  <a:pt x="177879" y="371475"/>
                  <a:pt x="185738" y="371475"/>
                </a:cubicBezTo>
                <a:lnTo>
                  <a:pt x="214313" y="371475"/>
                </a:lnTo>
                <a:cubicBezTo>
                  <a:pt x="222171" y="371475"/>
                  <a:pt x="228600" y="365046"/>
                  <a:pt x="228600" y="357188"/>
                </a:cubicBezTo>
                <a:lnTo>
                  <a:pt x="228600" y="328613"/>
                </a:lnTo>
                <a:cubicBezTo>
                  <a:pt x="228600" y="320754"/>
                  <a:pt x="222171" y="314325"/>
                  <a:pt x="214313" y="314325"/>
                </a:cubicBezTo>
                <a:lnTo>
                  <a:pt x="185738" y="314325"/>
                </a:lnTo>
                <a:close/>
                <a:moveTo>
                  <a:pt x="285750" y="328613"/>
                </a:moveTo>
                <a:lnTo>
                  <a:pt x="285750" y="357188"/>
                </a:lnTo>
                <a:cubicBezTo>
                  <a:pt x="285750" y="365046"/>
                  <a:pt x="292179" y="371475"/>
                  <a:pt x="300038" y="371475"/>
                </a:cubicBezTo>
                <a:lnTo>
                  <a:pt x="328613" y="371475"/>
                </a:lnTo>
                <a:cubicBezTo>
                  <a:pt x="336471" y="371475"/>
                  <a:pt x="342900" y="365046"/>
                  <a:pt x="342900" y="357188"/>
                </a:cubicBezTo>
                <a:lnTo>
                  <a:pt x="342900" y="328613"/>
                </a:lnTo>
                <a:cubicBezTo>
                  <a:pt x="342900" y="320754"/>
                  <a:pt x="336471" y="314325"/>
                  <a:pt x="328613" y="314325"/>
                </a:cubicBezTo>
                <a:lnTo>
                  <a:pt x="300038" y="314325"/>
                </a:lnTo>
                <a:cubicBezTo>
                  <a:pt x="292179" y="314325"/>
                  <a:pt x="285750" y="320754"/>
                  <a:pt x="285750" y="328613"/>
                </a:cubicBezTo>
                <a:close/>
              </a:path>
            </a:pathLst>
          </a:custGeom>
          <a:solidFill>
            <a:srgbClr val="004080"/>
          </a:solidFill>
        </p:spPr>
      </p:sp>
      <p:sp>
        <p:nvSpPr>
          <p:cNvPr id="28" name="Text 13"/>
          <p:cNvSpPr/>
          <p:nvPr/>
        </p:nvSpPr>
        <p:spPr>
          <a:xfrm>
            <a:off x="9662160" y="3886200"/>
            <a:ext cx="571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00408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输出</a:t>
            </a:r>
            <a:endParaRPr lang="en-US" sz="1600" dirty="0"/>
          </a:p>
        </p:txBody>
      </p:sp>
      <p:sp>
        <p:nvSpPr>
          <p:cNvPr id="29" name="Text 14"/>
          <p:cNvSpPr/>
          <p:nvPr/>
        </p:nvSpPr>
        <p:spPr>
          <a:xfrm>
            <a:off x="9281160" y="4292600"/>
            <a:ext cx="13335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训练计划对象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包含的题目列表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预计完成时间</a:t>
            </a:r>
            <a:endParaRPr lang="en-US" sz="1600" dirty="0"/>
          </a:p>
        </p:txBody>
      </p:sp>
      <p:sp>
        <p:nvSpPr>
          <p:cNvPr id="30" name="文本框 29"/>
          <p:cNvSpPr txBox="1"/>
          <p:nvPr/>
        </p:nvSpPr>
        <p:spPr>
          <a:xfrm>
            <a:off x="3048000" y="5631815"/>
            <a:ext cx="6096000" cy="3492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  <a:sym typeface="+mn-ea"/>
              </a:rPr>
              <a:t>数据驱动，避免盲目刷题，让每一次训练都指向明确的能力成长。</a:t>
            </a:r>
            <a:endParaRPr lang="en-US" altLang="en-US" sz="1400" dirty="0">
              <a:solidFill>
                <a:srgbClr val="4A4A4A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55:41-d2v63jdnfo2stf9dk4q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32163" y="3239770"/>
            <a:ext cx="5956935" cy="7366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接口与界面设计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483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55:40-d2v63j5nfo2stf9dk4mg.png"/>
          <p:cNvPicPr>
            <a:picLocks noChangeAspect="1"/>
          </p:cNvPicPr>
          <p:nvPr/>
        </p:nvPicPr>
        <p:blipFill>
          <a:blip r:embed="rId2"/>
          <a:srcRect t="1192" b="1192"/>
          <a:stretch>
            <a:fillRect/>
          </a:stretch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/>
          <a:srcRect t="22162"/>
          <a:stretch>
            <a:fillRect/>
          </a:stretch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9-08-12:55:57-d2v63ndnfo2stf9dk540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22162"/>
          <a:stretch>
            <a:fillRect/>
          </a:stretch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M_DIAGRAM_VIRTUALLY_FRAME" val="{&quot;height&quot;:131.55,&quot;left&quot;:79.65,&quot;top&quot;:348.35,&quot;width&quot;:815.8}"/>
</p:tagLst>
</file>

<file path=ppt/tags/tag10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11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12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13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14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15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16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17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18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19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.xml><?xml version="1.0" encoding="utf-8"?>
<p:tagLst xmlns:p="http://schemas.openxmlformats.org/presentationml/2006/main">
  <p:tag name="KSO_WM_DIAGRAM_VIRTUALLY_FRAME" val="{&quot;height&quot;:131.55,&quot;left&quot;:79.65,&quot;top&quot;:348.35,&quot;width&quot;:815.8}"/>
</p:tagLst>
</file>

<file path=ppt/tags/tag20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1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2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3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4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5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6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7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8.xml><?xml version="1.0" encoding="utf-8"?>
<p:tagLst xmlns:p="http://schemas.openxmlformats.org/presentationml/2006/main">
  <p:tag name="KSO_WM_DIAGRAM_VIRTUALLY_FRAME" val="{&quot;height&quot;:227,&quot;left&quot;:22.7,&quot;top&quot;:161,&quot;width&quot;:896.2374803149607}"/>
</p:tagLst>
</file>

<file path=ppt/tags/tag29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.xml><?xml version="1.0" encoding="utf-8"?>
<p:tagLst xmlns:p="http://schemas.openxmlformats.org/presentationml/2006/main">
  <p:tag name="KSO_WM_DIAGRAM_VIRTUALLY_FRAME" val="{&quot;height&quot;:39.6,&quot;left&quot;:180.45,&quot;top&quot;:348.35,&quot;width&quot;:543.1}"/>
</p:tagLst>
</file>

<file path=ppt/tags/tag30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1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2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3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4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5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6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7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8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39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4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40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41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42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43.xml><?xml version="1.0" encoding="utf-8"?>
<p:tagLst xmlns:p="http://schemas.openxmlformats.org/presentationml/2006/main">
  <p:tag name="KSO_WM_DIAGRAM_VIRTUALLY_FRAME" val="{&quot;height&quot;:176,&quot;left&quot;:20,&quot;top&quot;:190,&quot;width&quot;:920}"/>
</p:tagLst>
</file>

<file path=ppt/tags/tag44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45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46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47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48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49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5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50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51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52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53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54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55.xml><?xml version="1.0" encoding="utf-8"?>
<p:tagLst xmlns:p="http://schemas.openxmlformats.org/presentationml/2006/main">
  <p:tag name="KSO_WM_DIAGRAM_VIRTUALLY_FRAME" val="{&quot;height&quot;:248,&quot;left&quot;:20,&quot;top&quot;:208,&quot;width&quot;:428}"/>
</p:tagLst>
</file>

<file path=ppt/tags/tag6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7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8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ags/tag9.xml><?xml version="1.0" encoding="utf-8"?>
<p:tagLst xmlns:p="http://schemas.openxmlformats.org/presentationml/2006/main">
  <p:tag name="KSO_WM_DIAGRAM_VIRTUALLY_FRAME" val="{&quot;height&quot;:220,&quot;left&quot;:28,&quot;top&quot;:288,&quot;width&quot;:906.6}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E46EB"/>
      </a:accent1>
      <a:accent2>
        <a:srgbClr val="1CA97E"/>
      </a:accent2>
      <a:accent3>
        <a:srgbClr val="5D91F0"/>
      </a:accent3>
      <a:accent4>
        <a:srgbClr val="000000"/>
      </a:accent4>
      <a:accent5>
        <a:srgbClr val="FFFFFF"/>
      </a:accent5>
      <a:accent6>
        <a:srgbClr val="FF9202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E46EB"/>
      </a:accent1>
      <a:accent2>
        <a:srgbClr val="1CA97E"/>
      </a:accent2>
      <a:accent3>
        <a:srgbClr val="5D91F0"/>
      </a:accent3>
      <a:accent4>
        <a:srgbClr val="000000"/>
      </a:accent4>
      <a:accent5>
        <a:srgbClr val="FFFFFF"/>
      </a:accent5>
      <a:accent6>
        <a:srgbClr val="FF9202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2238</Words>
  <Application>WPS 演示</Application>
  <PresentationFormat>On-screen Show (16:9)</PresentationFormat>
  <Paragraphs>351</Paragraphs>
  <Slides>20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宋体</vt:lpstr>
      <vt:lpstr>Wingdings</vt:lpstr>
      <vt:lpstr>MiSans</vt:lpstr>
      <vt:lpstr>MiSans</vt:lpstr>
      <vt:lpstr>微软雅黑</vt:lpstr>
      <vt:lpstr>Noto Sans SC</vt:lpstr>
      <vt:lpstr>Noto Sans SC</vt:lpstr>
      <vt:lpstr>等线</vt:lpstr>
      <vt:lpstr>Calibri</vt:lpstr>
      <vt:lpstr>Arial Unicode MS</vt:lpstr>
      <vt:lpstr>微软雅黑</vt:lpstr>
      <vt:lpstr>Calibri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计算文学AI写作平台系统设计全景</dc:title>
  <dc:creator>Kimi</dc:creator>
  <dc:subject>计算文学AI写作平台系统设计全景</dc:subject>
  <cp:lastModifiedBy>灿烂星空</cp:lastModifiedBy>
  <cp:revision>8</cp:revision>
  <dcterms:created xsi:type="dcterms:W3CDTF">2025-11-30T06:56:00Z</dcterms:created>
  <dcterms:modified xsi:type="dcterms:W3CDTF">2025-12-06T04:44:58Z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{"Label":"计算文学AI写作平台系统设计全景","ContentProducer":"001191110108MACG2KBH8F10000","ProduceID":"d4luc4spm1t60838ej5g","ReservedCode1":"","ContentPropagator":"001191110108MACG2KBH8F20000","PropagateID":"d4luc4spm1t60838ej5g","ReservedCode2":""}</vt:lpwstr>
  </property>
  <property fmtid="{D5CDD505-2E9C-101B-9397-08002B2CF9AE}" pid="3" name="KSOProductBuildVer">
    <vt:lpwstr>2052-12.1.0.24034</vt:lpwstr>
  </property>
  <property fmtid="{D5CDD505-2E9C-101B-9397-08002B2CF9AE}" pid="4" name="ICV">
    <vt:lpwstr>08790FA108614BDCBDD5B12475E78F6C_13</vt:lpwstr>
  </property>
</Properties>
</file>